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60" r:id="rId3"/>
    <p:sldId id="262" r:id="rId4"/>
    <p:sldId id="345" r:id="rId5"/>
    <p:sldId id="263" r:id="rId6"/>
    <p:sldId id="264" r:id="rId7"/>
    <p:sldId id="268" r:id="rId8"/>
    <p:sldId id="266" r:id="rId9"/>
    <p:sldId id="271" r:id="rId10"/>
    <p:sldId id="311" r:id="rId11"/>
    <p:sldId id="312" r:id="rId12"/>
    <p:sldId id="317" r:id="rId13"/>
    <p:sldId id="320" r:id="rId14"/>
    <p:sldId id="321" r:id="rId15"/>
    <p:sldId id="323" r:id="rId16"/>
    <p:sldId id="325" r:id="rId17"/>
    <p:sldId id="324" r:id="rId18"/>
    <p:sldId id="326" r:id="rId19"/>
    <p:sldId id="327" r:id="rId20"/>
    <p:sldId id="329" r:id="rId21"/>
    <p:sldId id="328" r:id="rId22"/>
    <p:sldId id="330" r:id="rId23"/>
    <p:sldId id="331" r:id="rId24"/>
    <p:sldId id="333" r:id="rId25"/>
    <p:sldId id="334" r:id="rId26"/>
    <p:sldId id="335" r:id="rId27"/>
    <p:sldId id="336" r:id="rId28"/>
    <p:sldId id="339" r:id="rId29"/>
    <p:sldId id="337" r:id="rId30"/>
    <p:sldId id="341" r:id="rId31"/>
    <p:sldId id="342" r:id="rId32"/>
    <p:sldId id="270" r:id="rId33"/>
    <p:sldId id="343" r:id="rId34"/>
    <p:sldId id="274" r:id="rId35"/>
    <p:sldId id="307" r:id="rId36"/>
    <p:sldId id="277" r:id="rId37"/>
    <p:sldId id="284" r:id="rId38"/>
    <p:sldId id="285" r:id="rId39"/>
    <p:sldId id="287" r:id="rId40"/>
    <p:sldId id="292" r:id="rId41"/>
    <p:sldId id="289" r:id="rId42"/>
    <p:sldId id="297" r:id="rId43"/>
    <p:sldId id="300" r:id="rId44"/>
    <p:sldId id="301" r:id="rId45"/>
    <p:sldId id="30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68" d="100"/>
          <a:sy n="68" d="100"/>
        </p:scale>
        <p:origin x="592" y="6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8.tiff>
</file>

<file path=ppt/media/image3.png>
</file>

<file path=ppt/media/image39.png>
</file>

<file path=ppt/media/image5.png>
</file>

<file path=ppt/media/image56.png>
</file>

<file path=ppt/media/image57.png>
</file>

<file path=ppt/media/image58.png>
</file>

<file path=ppt/media/image5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9AE378-5BAE-0D48-BE87-4D9FA2A1FF79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0C798-9137-E442-A4B1-254B2A27E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35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62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14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96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80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092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66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46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10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54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C0C798-9137-E442-A4B1-254B2A27E9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51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19C65-35F4-A24A-8233-17E578DBE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5E247-F51E-3041-905F-E25923F0AE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CC750-F42D-5542-A9CB-A6080AAE2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F3554-0D7B-AF41-BDDB-0D5D8382B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A2527-830B-FC4C-80B5-F3F80EFE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6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A68A5-B7E2-A94D-A49D-0282AA490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370E0-58D1-FA44-937C-C6E48B500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7D83A-CF7F-1E4A-8564-B2C9B4958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0477F-AA52-7A45-8E10-F284ECBF0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E6760-1B47-AF47-AFCB-33284B8A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366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E45E7F-6645-EB40-93DC-012799BA1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2671F-49E3-3049-A037-AC054CE9F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B8CA7-3D03-B24C-9356-0154133DB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C98D3-2580-3E48-9F7E-208F96A2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1460C-0DB6-E345-82C8-42C6B4F7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2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BF14-6304-5740-A321-46F48F014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2CC14-C450-CE45-9FCD-10968634A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9AAA2-C927-ED41-8B40-C2FEA25E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D9B35-5CED-D94C-AD16-D08E73F47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D19D7-9D2C-614B-B35B-977D0315B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52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637DC-8E89-2949-9502-7A6D39B9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C7CA6-C7B7-2146-B999-2F202DEFB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96B19-81DB-8545-B0A9-71E37EF2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943D4-9356-F944-8BDB-A5C88EEE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7F53B-8DB0-8A42-B247-D41EF1515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0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4592F-9BA2-7B49-B19A-435F5D624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39E7-84BF-2442-AA6F-31F4D451C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AE62C-4D71-A44D-9DD7-0839EAE4D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F9963-6ACB-D54D-90EA-46B25DA23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7BAF8-9D21-D94B-847E-FF452983D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3A418-6FD4-6F4A-B0DC-755CB532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B40C-4CCF-5F44-9944-4373DC8E8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7BE70-A2CF-F840-99AE-0968FAD2B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D6567-4A80-E24E-B354-DF3738C25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59CE6-11D8-B24C-929F-47100CEC5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1BAB1D-11FA-8F4A-8B5B-02A44F44A0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ACBCC7-8539-FD4D-A4C9-02C16C73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89AF5C-6422-CD41-A09D-40DE38EB0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0F090D-38D8-494C-B93E-6179A781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0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2C5CB-3159-8747-9A4E-4410F1643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F31E67-5F5C-4342-B6D8-325741056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659A90-1D1C-F94F-86F0-05E586C83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38DCA-89AB-4B4C-9D88-9934506A3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17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B8E938-363F-0949-AD79-D59D6DE84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4D9876-3015-5E44-99FB-94CE3BCC3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EFA87-5700-E74E-BC78-B739E12AC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7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AF06-D97A-D544-9625-7551ED3D0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8E57F-7D81-C546-8D96-89EAF19E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9A6C31-6232-B44F-B578-08E162EA8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2509A-E7E8-044C-96A4-18099DFF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C48E3-8D8B-B149-8DC3-1460C3D14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42185-5C02-614A-9FD3-9188452E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6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F0F3D-703E-4F42-898C-16A2051E1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7684B-3855-FF4C-9D0D-FFBC9D5BAE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BFCD4-A217-E347-93C5-E73048CD5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63C671-7A6E-0E47-93D5-3DF9F03BD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3DE61-98DD-524F-B3E5-09735DE76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4EBFB-0C35-E849-94AB-36A5ABF5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62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11B515-8952-5C49-9D68-5CEA7E9DD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5ED35-A9AD-4642-87BB-4B070C562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9D5E4-C4E9-5046-B1EB-E6CEACD3C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0B1D5-871F-FB49-BC6E-1C18B0303C45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19FF8-8812-C242-B7C2-EF3A89932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636F9-EE54-354B-BB0D-01F2EE25F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FD52C-11C3-254D-9DCD-7BEF35C49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5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2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2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2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6.emf"/><Relationship Id="rId10" Type="http://schemas.openxmlformats.org/officeDocument/2006/relationships/image" Target="../media/image31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8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42.emf"/><Relationship Id="rId7" Type="http://schemas.openxmlformats.org/officeDocument/2006/relationships/image" Target="../media/image43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12.emf"/><Relationship Id="rId10" Type="http://schemas.openxmlformats.org/officeDocument/2006/relationships/image" Target="../media/image46.emf"/><Relationship Id="rId4" Type="http://schemas.openxmlformats.org/officeDocument/2006/relationships/image" Target="../media/image11.emf"/><Relationship Id="rId9" Type="http://schemas.openxmlformats.org/officeDocument/2006/relationships/image" Target="../media/image45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4.emf"/><Relationship Id="rId7" Type="http://schemas.openxmlformats.org/officeDocument/2006/relationships/image" Target="../media/image49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5.emf"/><Relationship Id="rId4" Type="http://schemas.openxmlformats.org/officeDocument/2006/relationships/image" Target="../media/image4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42E59-85E2-4A4A-8211-905D7CCF0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20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NGBoost</a:t>
            </a:r>
            <a:r>
              <a:rPr lang="en-US" dirty="0"/>
              <a:t>: Natural Gradient Boosting for Probabilistic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F14F80-FA83-7F41-A9CE-BF154B25B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0447"/>
            <a:ext cx="9144000" cy="2522776"/>
          </a:xfrm>
        </p:spPr>
        <p:txBody>
          <a:bodyPr>
            <a:normAutofit/>
          </a:bodyPr>
          <a:lstStyle/>
          <a:p>
            <a:r>
              <a:rPr lang="en-US" dirty="0"/>
              <a:t>Authors: Tony Duan, Anand </a:t>
            </a:r>
            <a:r>
              <a:rPr lang="en-US" dirty="0" err="1"/>
              <a:t>Avati</a:t>
            </a:r>
            <a:r>
              <a:rPr lang="en-US" dirty="0"/>
              <a:t>, Daisy Ding, </a:t>
            </a:r>
            <a:r>
              <a:rPr lang="en-US" dirty="0" err="1"/>
              <a:t>Khanh</a:t>
            </a:r>
            <a:r>
              <a:rPr lang="en-US" dirty="0"/>
              <a:t> K. Thai, </a:t>
            </a:r>
          </a:p>
          <a:p>
            <a:r>
              <a:rPr lang="en-US" dirty="0"/>
              <a:t>Sanjay </a:t>
            </a:r>
            <a:r>
              <a:rPr lang="en-US" dirty="0" err="1"/>
              <a:t>Basu</a:t>
            </a:r>
            <a:r>
              <a:rPr lang="en-US" dirty="0"/>
              <a:t>, Andrew Ng, Alejandro Schuler</a:t>
            </a:r>
          </a:p>
          <a:p>
            <a:endParaRPr lang="en-US" dirty="0"/>
          </a:p>
          <a:p>
            <a:r>
              <a:rPr lang="en-US" dirty="0"/>
              <a:t>Presented By: Chella Thiyagarajan N (ME17B179)</a:t>
            </a:r>
          </a:p>
        </p:txBody>
      </p:sp>
    </p:spTree>
    <p:extLst>
      <p:ext uri="{BB962C8B-B14F-4D97-AF65-F5344CB8AC3E}">
        <p14:creationId xmlns:p14="http://schemas.microsoft.com/office/powerpoint/2010/main" val="419621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051" y="374650"/>
            <a:ext cx="10515600" cy="1325563"/>
          </a:xfrm>
        </p:spPr>
        <p:txBody>
          <a:bodyPr/>
          <a:lstStyle/>
          <a:p>
            <a:r>
              <a:rPr lang="en-US" dirty="0"/>
              <a:t>Gradient descent for a parametric model: the loss surface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C2108F-E25B-3743-8D84-A9E39285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75" y="1428750"/>
            <a:ext cx="10635074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0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051" y="374650"/>
            <a:ext cx="10515600" cy="1325563"/>
          </a:xfrm>
        </p:spPr>
        <p:txBody>
          <a:bodyPr/>
          <a:lstStyle/>
          <a:p>
            <a:r>
              <a:rPr lang="en-US" dirty="0"/>
              <a:t>Gradient descent for a parametric model: the gradient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13CD5C4-2BBA-1C4A-8007-08DE13CF0EB0}"/>
              </a:ext>
            </a:extLst>
          </p:cNvPr>
          <p:cNvCxnSpPr>
            <a:cxnSpLocks/>
          </p:cNvCxnSpPr>
          <p:nvPr/>
        </p:nvCxnSpPr>
        <p:spPr>
          <a:xfrm>
            <a:off x="7461524" y="1873141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43836C4-DAD5-F048-B110-D396A80B81B2}"/>
              </a:ext>
            </a:extLst>
          </p:cNvPr>
          <p:cNvCxnSpPr>
            <a:cxnSpLocks/>
          </p:cNvCxnSpPr>
          <p:nvPr/>
        </p:nvCxnSpPr>
        <p:spPr>
          <a:xfrm>
            <a:off x="8635866" y="1852616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04F68B-08C8-DB4F-9D0B-F657331610F7}"/>
              </a:ext>
            </a:extLst>
          </p:cNvPr>
          <p:cNvCxnSpPr>
            <a:cxnSpLocks/>
          </p:cNvCxnSpPr>
          <p:nvPr/>
        </p:nvCxnSpPr>
        <p:spPr>
          <a:xfrm>
            <a:off x="9778384" y="1850955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EC01C05-843C-7242-B3AE-C931944B60B2}"/>
              </a:ext>
            </a:extLst>
          </p:cNvPr>
          <p:cNvCxnSpPr>
            <a:cxnSpLocks/>
          </p:cNvCxnSpPr>
          <p:nvPr/>
        </p:nvCxnSpPr>
        <p:spPr>
          <a:xfrm>
            <a:off x="10887679" y="1863960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0204AB-0841-3F40-8196-B697E6B2A8DD}"/>
              </a:ext>
            </a:extLst>
          </p:cNvPr>
          <p:cNvCxnSpPr>
            <a:cxnSpLocks/>
          </p:cNvCxnSpPr>
          <p:nvPr/>
        </p:nvCxnSpPr>
        <p:spPr>
          <a:xfrm rot="5400000">
            <a:off x="8847544" y="-218053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94F1D4B-3DB7-D044-B973-4B85E80B9761}"/>
              </a:ext>
            </a:extLst>
          </p:cNvPr>
          <p:cNvCxnSpPr>
            <a:cxnSpLocks/>
          </p:cNvCxnSpPr>
          <p:nvPr/>
        </p:nvCxnSpPr>
        <p:spPr>
          <a:xfrm rot="5400000">
            <a:off x="8849676" y="924465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88819D4-39FA-FD46-9817-AAC8EB84C31A}"/>
              </a:ext>
            </a:extLst>
          </p:cNvPr>
          <p:cNvCxnSpPr>
            <a:cxnSpLocks/>
          </p:cNvCxnSpPr>
          <p:nvPr/>
        </p:nvCxnSpPr>
        <p:spPr>
          <a:xfrm rot="5400000">
            <a:off x="8832982" y="2033760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54269D7B-4C98-D44B-BA20-70B8E221C605}"/>
              </a:ext>
            </a:extLst>
          </p:cNvPr>
          <p:cNvSpPr/>
          <p:nvPr/>
        </p:nvSpPr>
        <p:spPr>
          <a:xfrm>
            <a:off x="9051250" y="3779231"/>
            <a:ext cx="92869" cy="1034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5E33ADB-55F7-124A-BDC6-288BB6D8D775}"/>
              </a:ext>
            </a:extLst>
          </p:cNvPr>
          <p:cNvSpPr/>
          <p:nvPr/>
        </p:nvSpPr>
        <p:spPr>
          <a:xfrm>
            <a:off x="7586899" y="2365374"/>
            <a:ext cx="2928702" cy="2931157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FFFF00"/>
                </a:gs>
                <a:gs pos="28000">
                  <a:srgbClr val="00B050"/>
                </a:gs>
                <a:gs pos="100000">
                  <a:srgbClr val="002060"/>
                </a:gs>
                <a:gs pos="95000">
                  <a:srgbClr val="002060"/>
                </a:gs>
              </a:gsLst>
              <a:lin ang="0" scaled="0"/>
              <a:tileRect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729C0A5-D95F-A64E-AC83-A208DE844018}"/>
              </a:ext>
            </a:extLst>
          </p:cNvPr>
          <p:cNvSpPr/>
          <p:nvPr/>
        </p:nvSpPr>
        <p:spPr>
          <a:xfrm>
            <a:off x="10469166" y="3896958"/>
            <a:ext cx="92869" cy="1034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10576B-D897-184F-950E-3129FBE6086B}"/>
              </a:ext>
            </a:extLst>
          </p:cNvPr>
          <p:cNvCxnSpPr>
            <a:cxnSpLocks/>
            <a:endCxn id="44" idx="2"/>
          </p:cNvCxnSpPr>
          <p:nvPr/>
        </p:nvCxnSpPr>
        <p:spPr>
          <a:xfrm>
            <a:off x="9144119" y="3830951"/>
            <a:ext cx="1325047" cy="117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Left Brace 45">
            <a:extLst>
              <a:ext uri="{FF2B5EF4-FFF2-40B4-BE49-F238E27FC236}">
                <a16:creationId xmlns:a16="http://schemas.microsoft.com/office/drawing/2014/main" id="{322A078E-E146-794F-B165-441E783CEA53}"/>
              </a:ext>
            </a:extLst>
          </p:cNvPr>
          <p:cNvSpPr/>
          <p:nvPr/>
        </p:nvSpPr>
        <p:spPr>
          <a:xfrm rot="5669242">
            <a:off x="9700252" y="3012294"/>
            <a:ext cx="214613" cy="143313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2DFC445D-7F27-8F4A-B282-37CDCA992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909" y="3382572"/>
            <a:ext cx="123360" cy="151827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ECBC0D8-1919-0849-A9A3-4F88F6A9DF69}"/>
              </a:ext>
            </a:extLst>
          </p:cNvPr>
          <p:cNvCxnSpPr>
            <a:cxnSpLocks/>
          </p:cNvCxnSpPr>
          <p:nvPr/>
        </p:nvCxnSpPr>
        <p:spPr>
          <a:xfrm flipV="1">
            <a:off x="6281738" y="1750682"/>
            <a:ext cx="0" cy="4034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FEE460D-BE95-9646-BB8E-B6F51DD67B0E}"/>
              </a:ext>
            </a:extLst>
          </p:cNvPr>
          <p:cNvCxnSpPr>
            <a:cxnSpLocks/>
          </p:cNvCxnSpPr>
          <p:nvPr/>
        </p:nvCxnSpPr>
        <p:spPr>
          <a:xfrm>
            <a:off x="6281738" y="5785438"/>
            <a:ext cx="5003911" cy="4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5029D130-5F3B-9C4E-8B3A-4E1486EC3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1240" y="3541712"/>
            <a:ext cx="165100" cy="2921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F19EEC1-0B60-154B-91DA-2A4B64102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7615" y="3706547"/>
            <a:ext cx="266700" cy="3175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C9507F8-9241-C849-ADD1-3FDD6273E8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802" y="2312820"/>
            <a:ext cx="4978400" cy="8636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0A01806-14C5-8A41-9044-EA6B874724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1149" y="4027361"/>
            <a:ext cx="688024" cy="31365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D874BEB2-F269-7E4B-9000-2407016B2DDE}"/>
              </a:ext>
            </a:extLst>
          </p:cNvPr>
          <p:cNvSpPr txBox="1"/>
          <p:nvPr/>
        </p:nvSpPr>
        <p:spPr>
          <a:xfrm>
            <a:off x="9174905" y="3984493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1B0B3D80-4D0C-0842-97F2-D78AC0412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569" y="3595296"/>
            <a:ext cx="5843130" cy="1701235"/>
          </a:xfrm>
        </p:spPr>
        <p:txBody>
          <a:bodyPr>
            <a:normAutofit/>
          </a:bodyPr>
          <a:lstStyle/>
          <a:p>
            <a:r>
              <a:rPr lang="en-US" dirty="0"/>
              <a:t>In other words, the derivative we know how to compute from calculus happens to tell us which way to adjust the parameters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DBB61C4-A7AA-3B43-87AF-40C61E3B35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4234" y="5569538"/>
            <a:ext cx="3479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51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051" y="374650"/>
            <a:ext cx="10515600" cy="1325563"/>
          </a:xfrm>
        </p:spPr>
        <p:txBody>
          <a:bodyPr/>
          <a:lstStyle/>
          <a:p>
            <a:r>
              <a:rPr lang="en-US" dirty="0"/>
              <a:t>More generally,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6D0819-6ECB-0B49-BCDB-D3DD03FE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700" y="1782763"/>
            <a:ext cx="6070600" cy="1041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CFF96B-4B47-E74C-A091-6AADB00AA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50" y="3245428"/>
            <a:ext cx="67437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20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051" y="374650"/>
            <a:ext cx="10515600" cy="1325563"/>
          </a:xfrm>
        </p:spPr>
        <p:txBody>
          <a:bodyPr/>
          <a:lstStyle/>
          <a:p>
            <a:r>
              <a:rPr lang="en-US" dirty="0"/>
              <a:t>Gradient descent for a parametric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3BCE5-A5DE-2B4B-A8DF-0C6B6083B7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06" r="34427"/>
          <a:stretch/>
        </p:blipFill>
        <p:spPr>
          <a:xfrm rot="5400000">
            <a:off x="2907624" y="-1093108"/>
            <a:ext cx="4507703" cy="103229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70DD6C-744C-EB42-B7D8-24939EDDD5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634" t="33064" r="23034" b="37328"/>
          <a:stretch/>
        </p:blipFill>
        <p:spPr>
          <a:xfrm>
            <a:off x="10715626" y="3251994"/>
            <a:ext cx="885822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06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051" y="374650"/>
            <a:ext cx="10515600" cy="1325563"/>
          </a:xfrm>
        </p:spPr>
        <p:txBody>
          <a:bodyPr/>
          <a:lstStyle/>
          <a:p>
            <a:r>
              <a:rPr lang="en-US" dirty="0"/>
              <a:t>Assuming a parametric form is restrictive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6D0819-6ECB-0B49-BCDB-D3DD03FE9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681"/>
          <a:stretch/>
        </p:blipFill>
        <p:spPr>
          <a:xfrm>
            <a:off x="3060700" y="2200925"/>
            <a:ext cx="6070600" cy="524019"/>
          </a:xfrm>
          <a:prstGeom prst="rect">
            <a:avLst/>
          </a:prstGeom>
        </p:spPr>
      </p:pic>
      <p:sp>
        <p:nvSpPr>
          <p:cNvPr id="5" name="Title 18">
            <a:extLst>
              <a:ext uri="{FF2B5EF4-FFF2-40B4-BE49-F238E27FC236}">
                <a16:creationId xmlns:a16="http://schemas.microsoft.com/office/drawing/2014/main" id="{0FC580BA-890D-1D4F-A387-35463E5838FE}"/>
              </a:ext>
            </a:extLst>
          </p:cNvPr>
          <p:cNvSpPr txBox="1">
            <a:spLocks/>
          </p:cNvSpPr>
          <p:nvPr/>
        </p:nvSpPr>
        <p:spPr>
          <a:xfrm>
            <a:off x="398051" y="32256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Boosting idea: the prediction itself is the parameter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580613-B4BD-C342-9067-33AAF0435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7150" y="5051931"/>
            <a:ext cx="1917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01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0C0DA-6BCD-5E40-8CC9-E02A0551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gradient is even easier to derive now. For example, with squared-error loss,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19BA05-E753-F148-AA67-E39AA71FA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84981"/>
            <a:ext cx="5041900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DE09C0-B174-3F46-98A3-6A3618D04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750" y="4662055"/>
            <a:ext cx="43688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24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0C0DA-6BCD-5E40-8CC9-E02A0551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gradient is even easier to derive now. For example, with squared-error loss,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19BA05-E753-F148-AA67-E39AA71FA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84981"/>
            <a:ext cx="5041900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DE09C0-B174-3F46-98A3-6A3618D04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750" y="4662055"/>
            <a:ext cx="4368800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BD636A-70F9-1A4B-9949-D1C6FF5EF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438" y="2134558"/>
            <a:ext cx="3760355" cy="39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70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1679E-7254-614C-8A43-F9FA2685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start with a model </a:t>
            </a:r>
            <a:r>
              <a:rPr lang="el-GR" dirty="0"/>
              <a:t>θ</a:t>
            </a:r>
            <a:r>
              <a:rPr lang="en-US" baseline="-25000" dirty="0"/>
              <a:t>0</a:t>
            </a:r>
            <a:r>
              <a:rPr lang="en-US" i="1" dirty="0"/>
              <a:t>(x) = 0 </a:t>
            </a:r>
            <a:r>
              <a:rPr lang="en-US" dirty="0"/>
              <a:t>for all </a:t>
            </a:r>
            <a:r>
              <a:rPr lang="en-US" i="1" dirty="0"/>
              <a:t>x</a:t>
            </a:r>
            <a:r>
              <a:rPr lang="en-US" dirty="0"/>
              <a:t> and take </a:t>
            </a:r>
            <a:r>
              <a:rPr lang="en-US" i="1" dirty="0"/>
              <a:t>B</a:t>
            </a:r>
            <a:r>
              <a:rPr lang="en-US" dirty="0"/>
              <a:t> steps, the final model 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F4A93B-EBCE-D34D-A728-A00D55A6F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25" y="2315233"/>
            <a:ext cx="3816350" cy="396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8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F46F0-74CC-9C4D-9AA0-1F4F85F6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we try and predict at a new value of </a:t>
            </a:r>
            <a:r>
              <a:rPr lang="en-US" i="1" dirty="0"/>
              <a:t>x</a:t>
            </a:r>
            <a:r>
              <a:rPr lang="en-US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C783FE-4B10-A547-990D-132881A22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25" y="2273669"/>
            <a:ext cx="3816350" cy="3969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242A13-2B2C-5941-9B64-A530AC65C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354" y="3408221"/>
            <a:ext cx="1092200" cy="4699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F3C07B-B892-7648-9F35-7F28A53E6A60}"/>
              </a:ext>
            </a:extLst>
          </p:cNvPr>
          <p:cNvCxnSpPr>
            <a:cxnSpLocks/>
          </p:cNvCxnSpPr>
          <p:nvPr/>
        </p:nvCxnSpPr>
        <p:spPr>
          <a:xfrm>
            <a:off x="2926484" y="3643171"/>
            <a:ext cx="2248189" cy="207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D99FFB2-6F27-B643-B72C-2757F1CAC926}"/>
              </a:ext>
            </a:extLst>
          </p:cNvPr>
          <p:cNvSpPr/>
          <p:nvPr/>
        </p:nvSpPr>
        <p:spPr>
          <a:xfrm>
            <a:off x="5407603" y="3536084"/>
            <a:ext cx="2805545" cy="2557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D24BAC6-F0E5-E940-9D06-790C2A2FC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078" y="2843637"/>
            <a:ext cx="3259558" cy="2975272"/>
          </a:xfrm>
        </p:spPr>
        <p:txBody>
          <a:bodyPr>
            <a:normAutofit/>
          </a:bodyPr>
          <a:lstStyle/>
          <a:p>
            <a:r>
              <a:rPr lang="en-US" sz="3200" dirty="0"/>
              <a:t>We never saw </a:t>
            </a:r>
            <a:r>
              <a:rPr lang="en-US" sz="3200" i="1" dirty="0"/>
              <a:t>y</a:t>
            </a:r>
            <a:r>
              <a:rPr lang="en-US" sz="3200" dirty="0"/>
              <a:t> here, so we can’t compute what the gradient would be at any iteration!</a:t>
            </a:r>
          </a:p>
        </p:txBody>
      </p:sp>
    </p:spTree>
    <p:extLst>
      <p:ext uri="{BB962C8B-B14F-4D97-AF65-F5344CB8AC3E}">
        <p14:creationId xmlns:p14="http://schemas.microsoft.com/office/powerpoint/2010/main" val="123476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 in the gradient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439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98639-E074-DE45-9C5A-9D4D1B8FE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Prediction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519EA1-DDC7-F444-BDF5-85740A721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264" b="9"/>
          <a:stretch/>
        </p:blipFill>
        <p:spPr>
          <a:xfrm>
            <a:off x="1355491" y="3043238"/>
            <a:ext cx="9481018" cy="2533649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B68B4F-C3B3-234E-B1F2-A8836343CC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264"/>
          <a:stretch/>
        </p:blipFill>
        <p:spPr>
          <a:xfrm>
            <a:off x="1355491" y="1690689"/>
            <a:ext cx="9481018" cy="11239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5B1370-5BC3-F24B-A195-A0D105F21B74}"/>
              </a:ext>
            </a:extLst>
          </p:cNvPr>
          <p:cNvSpPr txBox="1"/>
          <p:nvPr/>
        </p:nvSpPr>
        <p:spPr>
          <a:xfrm>
            <a:off x="5054373" y="5805486"/>
            <a:ext cx="1624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E[Y|X=x]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88435-6202-094F-8CF1-F16B18F39C43}"/>
              </a:ext>
            </a:extLst>
          </p:cNvPr>
          <p:cNvSpPr txBox="1"/>
          <p:nvPr/>
        </p:nvSpPr>
        <p:spPr>
          <a:xfrm>
            <a:off x="2157412" y="5805486"/>
            <a:ext cx="7809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X=x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732826-77F8-6040-B295-7753A7B7712F}"/>
              </a:ext>
            </a:extLst>
          </p:cNvPr>
          <p:cNvSpPr txBox="1"/>
          <p:nvPr/>
        </p:nvSpPr>
        <p:spPr>
          <a:xfrm>
            <a:off x="8760215" y="5805485"/>
            <a:ext cx="16321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P(Y|X=x)</a:t>
            </a:r>
          </a:p>
        </p:txBody>
      </p:sp>
    </p:spTree>
    <p:extLst>
      <p:ext uri="{BB962C8B-B14F-4D97-AF65-F5344CB8AC3E}">
        <p14:creationId xmlns:p14="http://schemas.microsoft.com/office/powerpoint/2010/main" val="2053440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 in the gradient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082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 in the gradient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4E758E4C-DAF4-C44B-925A-4D9EFD5D3EA3}"/>
              </a:ext>
            </a:extLst>
          </p:cNvPr>
          <p:cNvSpPr/>
          <p:nvPr/>
        </p:nvSpPr>
        <p:spPr>
          <a:xfrm>
            <a:off x="6847671" y="3676211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A16BAD-B81D-564C-8C5B-2C44160578A4}"/>
              </a:ext>
            </a:extLst>
          </p:cNvPr>
          <p:cNvCxnSpPr/>
          <p:nvPr/>
        </p:nvCxnSpPr>
        <p:spPr>
          <a:xfrm>
            <a:off x="6897973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6D48B348-D97B-A94A-8FB8-0B94D793F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7105" y="5109178"/>
            <a:ext cx="254000" cy="177800"/>
          </a:xfrm>
          <a:prstGeom prst="rect">
            <a:avLst/>
          </a:prstGeom>
        </p:spPr>
      </p:pic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398F0936-F799-AE41-821C-2C80E8D02095}"/>
              </a:ext>
            </a:extLst>
          </p:cNvPr>
          <p:cNvCxnSpPr>
            <a:cxnSpLocks/>
          </p:cNvCxnSpPr>
          <p:nvPr/>
        </p:nvCxnSpPr>
        <p:spPr>
          <a:xfrm>
            <a:off x="3959051" y="3104941"/>
            <a:ext cx="2808054" cy="622990"/>
          </a:xfrm>
          <a:prstGeom prst="bentConnector3">
            <a:avLst>
              <a:gd name="adj1" fmla="val 42455"/>
            </a:avLst>
          </a:prstGeom>
          <a:ln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666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 in the gradient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75529113-E8A7-134C-AA3F-894F77C95027}"/>
              </a:ext>
            </a:extLst>
          </p:cNvPr>
          <p:cNvSpPr/>
          <p:nvPr/>
        </p:nvSpPr>
        <p:spPr>
          <a:xfrm>
            <a:off x="7738284" y="4054808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2215C6-FE3F-2B46-95B3-AA37B6DF1C99}"/>
              </a:ext>
            </a:extLst>
          </p:cNvPr>
          <p:cNvSpPr/>
          <p:nvPr/>
        </p:nvSpPr>
        <p:spPr>
          <a:xfrm>
            <a:off x="8805084" y="34156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0F3126-04CE-214B-8325-8101BCA6971A}"/>
              </a:ext>
            </a:extLst>
          </p:cNvPr>
          <p:cNvSpPr/>
          <p:nvPr/>
        </p:nvSpPr>
        <p:spPr>
          <a:xfrm>
            <a:off x="10106981" y="43651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758E4C-DAF4-C44B-925A-4D9EFD5D3EA3}"/>
              </a:ext>
            </a:extLst>
          </p:cNvPr>
          <p:cNvSpPr/>
          <p:nvPr/>
        </p:nvSpPr>
        <p:spPr>
          <a:xfrm>
            <a:off x="6847671" y="3676211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FAF8E4-5764-7141-83A5-7FB75737CB9F}"/>
              </a:ext>
            </a:extLst>
          </p:cNvPr>
          <p:cNvSpPr/>
          <p:nvPr/>
        </p:nvSpPr>
        <p:spPr>
          <a:xfrm>
            <a:off x="10571538" y="550189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591555-4449-8C4B-AB3A-2F7B92706228}"/>
              </a:ext>
            </a:extLst>
          </p:cNvPr>
          <p:cNvSpPr/>
          <p:nvPr/>
        </p:nvSpPr>
        <p:spPr>
          <a:xfrm>
            <a:off x="8492109" y="43134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68AEE24-7292-234E-A30D-8C61F67F219C}"/>
              </a:ext>
            </a:extLst>
          </p:cNvPr>
          <p:cNvSpPr/>
          <p:nvPr/>
        </p:nvSpPr>
        <p:spPr>
          <a:xfrm>
            <a:off x="9740266" y="33639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A16BAD-B81D-564C-8C5B-2C44160578A4}"/>
              </a:ext>
            </a:extLst>
          </p:cNvPr>
          <p:cNvCxnSpPr/>
          <p:nvPr/>
        </p:nvCxnSpPr>
        <p:spPr>
          <a:xfrm>
            <a:off x="6897973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706E1D-BD6D-1545-A481-DCC70BA8F3B5}"/>
              </a:ext>
            </a:extLst>
          </p:cNvPr>
          <p:cNvCxnSpPr/>
          <p:nvPr/>
        </p:nvCxnSpPr>
        <p:spPr>
          <a:xfrm>
            <a:off x="778114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12CED4A-9E7F-6144-981F-973CCFBF77E8}"/>
              </a:ext>
            </a:extLst>
          </p:cNvPr>
          <p:cNvCxnSpPr/>
          <p:nvPr/>
        </p:nvCxnSpPr>
        <p:spPr>
          <a:xfrm>
            <a:off x="853961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50EAE84-00C3-7947-9C67-F1F1B21942C0}"/>
              </a:ext>
            </a:extLst>
          </p:cNvPr>
          <p:cNvCxnSpPr/>
          <p:nvPr/>
        </p:nvCxnSpPr>
        <p:spPr>
          <a:xfrm>
            <a:off x="8811562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394DA0D6-CEC3-1F4A-9938-9420D22F30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3620" y="5109178"/>
            <a:ext cx="266700" cy="177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D48B348-D97B-A94A-8FB8-0B94D793F6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7105" y="5109178"/>
            <a:ext cx="254000" cy="177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DFC1E7-61D0-274D-AA04-55FEDF5B4A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6481" y="5104198"/>
            <a:ext cx="266700" cy="190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37B762-9992-DE4D-B44B-6A83F5B5C8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80109" y="5103279"/>
            <a:ext cx="266700" cy="177800"/>
          </a:xfrm>
          <a:prstGeom prst="rect">
            <a:avLst/>
          </a:prstGeom>
        </p:spPr>
      </p:pic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398F0936-F799-AE41-821C-2C80E8D02095}"/>
              </a:ext>
            </a:extLst>
          </p:cNvPr>
          <p:cNvCxnSpPr>
            <a:cxnSpLocks/>
          </p:cNvCxnSpPr>
          <p:nvPr/>
        </p:nvCxnSpPr>
        <p:spPr>
          <a:xfrm>
            <a:off x="3959051" y="3104941"/>
            <a:ext cx="2808054" cy="622990"/>
          </a:xfrm>
          <a:prstGeom prst="bentConnector3">
            <a:avLst>
              <a:gd name="adj1" fmla="val 42455"/>
            </a:avLst>
          </a:prstGeom>
          <a:ln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BC313545-9DF5-E94C-B618-440B20776571}"/>
              </a:ext>
            </a:extLst>
          </p:cNvPr>
          <p:cNvCxnSpPr>
            <a:cxnSpLocks/>
          </p:cNvCxnSpPr>
          <p:nvPr/>
        </p:nvCxnSpPr>
        <p:spPr>
          <a:xfrm flipV="1">
            <a:off x="3959051" y="4104677"/>
            <a:ext cx="3664887" cy="117918"/>
          </a:xfrm>
          <a:prstGeom prst="bentConnector3">
            <a:avLst>
              <a:gd name="adj1" fmla="val 21255"/>
            </a:avLst>
          </a:prstGeom>
          <a:ln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DE6BC63A-EBE8-354F-A4C6-81A98F006090}"/>
              </a:ext>
            </a:extLst>
          </p:cNvPr>
          <p:cNvCxnSpPr>
            <a:cxnSpLocks/>
          </p:cNvCxnSpPr>
          <p:nvPr/>
        </p:nvCxnSpPr>
        <p:spPr>
          <a:xfrm flipV="1">
            <a:off x="3959051" y="4365194"/>
            <a:ext cx="4407430" cy="945737"/>
          </a:xfrm>
          <a:prstGeom prst="bentConnector3">
            <a:avLst>
              <a:gd name="adj1" fmla="val 35072"/>
            </a:avLst>
          </a:prstGeom>
          <a:ln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683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Gaps in the gradient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75529113-E8A7-134C-AA3F-894F77C95027}"/>
              </a:ext>
            </a:extLst>
          </p:cNvPr>
          <p:cNvSpPr/>
          <p:nvPr/>
        </p:nvSpPr>
        <p:spPr>
          <a:xfrm>
            <a:off x="7738284" y="4054808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2215C6-FE3F-2B46-95B3-AA37B6DF1C99}"/>
              </a:ext>
            </a:extLst>
          </p:cNvPr>
          <p:cNvSpPr/>
          <p:nvPr/>
        </p:nvSpPr>
        <p:spPr>
          <a:xfrm>
            <a:off x="8805084" y="34156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0F3126-04CE-214B-8325-8101BCA6971A}"/>
              </a:ext>
            </a:extLst>
          </p:cNvPr>
          <p:cNvSpPr/>
          <p:nvPr/>
        </p:nvSpPr>
        <p:spPr>
          <a:xfrm>
            <a:off x="10106981" y="43651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758E4C-DAF4-C44B-925A-4D9EFD5D3EA3}"/>
              </a:ext>
            </a:extLst>
          </p:cNvPr>
          <p:cNvSpPr/>
          <p:nvPr/>
        </p:nvSpPr>
        <p:spPr>
          <a:xfrm>
            <a:off x="6847671" y="3676211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FAF8E4-5764-7141-83A5-7FB75737CB9F}"/>
              </a:ext>
            </a:extLst>
          </p:cNvPr>
          <p:cNvSpPr/>
          <p:nvPr/>
        </p:nvSpPr>
        <p:spPr>
          <a:xfrm>
            <a:off x="10571538" y="550189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591555-4449-8C4B-AB3A-2F7B92706228}"/>
              </a:ext>
            </a:extLst>
          </p:cNvPr>
          <p:cNvSpPr/>
          <p:nvPr/>
        </p:nvSpPr>
        <p:spPr>
          <a:xfrm>
            <a:off x="8492109" y="43134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68AEE24-7292-234E-A30D-8C61F67F219C}"/>
              </a:ext>
            </a:extLst>
          </p:cNvPr>
          <p:cNvSpPr/>
          <p:nvPr/>
        </p:nvSpPr>
        <p:spPr>
          <a:xfrm>
            <a:off x="9740266" y="33639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A16BAD-B81D-564C-8C5B-2C44160578A4}"/>
              </a:ext>
            </a:extLst>
          </p:cNvPr>
          <p:cNvCxnSpPr/>
          <p:nvPr/>
        </p:nvCxnSpPr>
        <p:spPr>
          <a:xfrm>
            <a:off x="6897973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706E1D-BD6D-1545-A481-DCC70BA8F3B5}"/>
              </a:ext>
            </a:extLst>
          </p:cNvPr>
          <p:cNvCxnSpPr/>
          <p:nvPr/>
        </p:nvCxnSpPr>
        <p:spPr>
          <a:xfrm>
            <a:off x="778114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12CED4A-9E7F-6144-981F-973CCFBF77E8}"/>
              </a:ext>
            </a:extLst>
          </p:cNvPr>
          <p:cNvCxnSpPr/>
          <p:nvPr/>
        </p:nvCxnSpPr>
        <p:spPr>
          <a:xfrm>
            <a:off x="853961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50EAE84-00C3-7947-9C67-F1F1B21942C0}"/>
              </a:ext>
            </a:extLst>
          </p:cNvPr>
          <p:cNvCxnSpPr/>
          <p:nvPr/>
        </p:nvCxnSpPr>
        <p:spPr>
          <a:xfrm>
            <a:off x="8811562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394DA0D6-CEC3-1F4A-9938-9420D22F30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3620" y="5109178"/>
            <a:ext cx="266700" cy="177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D48B348-D97B-A94A-8FB8-0B94D793F6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7105" y="5109178"/>
            <a:ext cx="254000" cy="177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DFC1E7-61D0-274D-AA04-55FEDF5B4A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6481" y="5104198"/>
            <a:ext cx="266700" cy="190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37B762-9992-DE4D-B44B-6A83F5B5C8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80109" y="5103279"/>
            <a:ext cx="2667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688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2D36F2-571F-CA4A-924E-0EB272043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7" y="2259249"/>
            <a:ext cx="3760355" cy="390111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75529113-E8A7-134C-AA3F-894F77C95027}"/>
              </a:ext>
            </a:extLst>
          </p:cNvPr>
          <p:cNvSpPr/>
          <p:nvPr/>
        </p:nvSpPr>
        <p:spPr>
          <a:xfrm>
            <a:off x="7738284" y="4054808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2215C6-FE3F-2B46-95B3-AA37B6DF1C99}"/>
              </a:ext>
            </a:extLst>
          </p:cNvPr>
          <p:cNvSpPr/>
          <p:nvPr/>
        </p:nvSpPr>
        <p:spPr>
          <a:xfrm>
            <a:off x="8805084" y="34156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0F3126-04CE-214B-8325-8101BCA6971A}"/>
              </a:ext>
            </a:extLst>
          </p:cNvPr>
          <p:cNvSpPr/>
          <p:nvPr/>
        </p:nvSpPr>
        <p:spPr>
          <a:xfrm>
            <a:off x="10106981" y="43651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758E4C-DAF4-C44B-925A-4D9EFD5D3EA3}"/>
              </a:ext>
            </a:extLst>
          </p:cNvPr>
          <p:cNvSpPr/>
          <p:nvPr/>
        </p:nvSpPr>
        <p:spPr>
          <a:xfrm>
            <a:off x="6847671" y="3676211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FAF8E4-5764-7141-83A5-7FB75737CB9F}"/>
              </a:ext>
            </a:extLst>
          </p:cNvPr>
          <p:cNvSpPr/>
          <p:nvPr/>
        </p:nvSpPr>
        <p:spPr>
          <a:xfrm>
            <a:off x="10571538" y="550189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591555-4449-8C4B-AB3A-2F7B92706228}"/>
              </a:ext>
            </a:extLst>
          </p:cNvPr>
          <p:cNvSpPr/>
          <p:nvPr/>
        </p:nvSpPr>
        <p:spPr>
          <a:xfrm>
            <a:off x="8492109" y="43134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68AEE24-7292-234E-A30D-8C61F67F219C}"/>
              </a:ext>
            </a:extLst>
          </p:cNvPr>
          <p:cNvSpPr/>
          <p:nvPr/>
        </p:nvSpPr>
        <p:spPr>
          <a:xfrm>
            <a:off x="9740266" y="33639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A16BAD-B81D-564C-8C5B-2C44160578A4}"/>
              </a:ext>
            </a:extLst>
          </p:cNvPr>
          <p:cNvCxnSpPr/>
          <p:nvPr/>
        </p:nvCxnSpPr>
        <p:spPr>
          <a:xfrm>
            <a:off x="6897973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706E1D-BD6D-1545-A481-DCC70BA8F3B5}"/>
              </a:ext>
            </a:extLst>
          </p:cNvPr>
          <p:cNvCxnSpPr/>
          <p:nvPr/>
        </p:nvCxnSpPr>
        <p:spPr>
          <a:xfrm>
            <a:off x="778114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12CED4A-9E7F-6144-981F-973CCFBF77E8}"/>
              </a:ext>
            </a:extLst>
          </p:cNvPr>
          <p:cNvCxnSpPr/>
          <p:nvPr/>
        </p:nvCxnSpPr>
        <p:spPr>
          <a:xfrm>
            <a:off x="853961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50EAE84-00C3-7947-9C67-F1F1B21942C0}"/>
              </a:ext>
            </a:extLst>
          </p:cNvPr>
          <p:cNvCxnSpPr/>
          <p:nvPr/>
        </p:nvCxnSpPr>
        <p:spPr>
          <a:xfrm>
            <a:off x="8811562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394DA0D6-CEC3-1F4A-9938-9420D22F30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3620" y="5109178"/>
            <a:ext cx="266700" cy="177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D48B348-D97B-A94A-8FB8-0B94D793F6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7105" y="5109178"/>
            <a:ext cx="254000" cy="177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DFC1E7-61D0-274D-AA04-55FEDF5B4A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6481" y="5104198"/>
            <a:ext cx="266700" cy="190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37B762-9992-DE4D-B44B-6A83F5B5C8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80109" y="5103279"/>
            <a:ext cx="266700" cy="177800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BBE67C28-C587-1B47-9201-DCFC46F71C53}"/>
              </a:ext>
            </a:extLst>
          </p:cNvPr>
          <p:cNvSpPr/>
          <p:nvPr/>
        </p:nvSpPr>
        <p:spPr>
          <a:xfrm>
            <a:off x="5386647" y="3228725"/>
            <a:ext cx="5835535" cy="2839566"/>
          </a:xfrm>
          <a:custGeom>
            <a:avLst/>
            <a:gdLst>
              <a:gd name="connsiteX0" fmla="*/ 0 w 5835535"/>
              <a:gd name="connsiteY0" fmla="*/ 1293399 h 2839566"/>
              <a:gd name="connsiteX1" fmla="*/ 1413164 w 5835535"/>
              <a:gd name="connsiteY1" fmla="*/ 1060642 h 2839566"/>
              <a:gd name="connsiteX2" fmla="*/ 2044931 w 5835535"/>
              <a:gd name="connsiteY2" fmla="*/ 728133 h 2839566"/>
              <a:gd name="connsiteX3" fmla="*/ 2926080 w 5835535"/>
              <a:gd name="connsiteY3" fmla="*/ 861137 h 2839566"/>
              <a:gd name="connsiteX4" fmla="*/ 3507971 w 5835535"/>
              <a:gd name="connsiteY4" fmla="*/ 1077268 h 2839566"/>
              <a:gd name="connsiteX5" fmla="*/ 4089862 w 5835535"/>
              <a:gd name="connsiteY5" fmla="*/ 46490 h 2839566"/>
              <a:gd name="connsiteX6" fmla="*/ 5835535 w 5835535"/>
              <a:gd name="connsiteY6" fmla="*/ 2839566 h 2839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35535" h="2839566">
                <a:moveTo>
                  <a:pt x="0" y="1293399"/>
                </a:moveTo>
                <a:cubicBezTo>
                  <a:pt x="536171" y="1224126"/>
                  <a:pt x="1072342" y="1154853"/>
                  <a:pt x="1413164" y="1060642"/>
                </a:cubicBezTo>
                <a:cubicBezTo>
                  <a:pt x="1753986" y="966431"/>
                  <a:pt x="1792778" y="761384"/>
                  <a:pt x="2044931" y="728133"/>
                </a:cubicBezTo>
                <a:cubicBezTo>
                  <a:pt x="2297084" y="694882"/>
                  <a:pt x="2682240" y="802948"/>
                  <a:pt x="2926080" y="861137"/>
                </a:cubicBezTo>
                <a:cubicBezTo>
                  <a:pt x="3169920" y="919326"/>
                  <a:pt x="3314007" y="1213042"/>
                  <a:pt x="3507971" y="1077268"/>
                </a:cubicBezTo>
                <a:cubicBezTo>
                  <a:pt x="3701935" y="941494"/>
                  <a:pt x="3701935" y="-247226"/>
                  <a:pt x="4089862" y="46490"/>
                </a:cubicBezTo>
                <a:cubicBezTo>
                  <a:pt x="4477789" y="340206"/>
                  <a:pt x="5372793" y="2277072"/>
                  <a:pt x="5835535" y="2839566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046F14-C4CA-2149-A2C1-62AC1AB668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99850" y="3429000"/>
            <a:ext cx="1358900" cy="660400"/>
          </a:xfrm>
          <a:prstGeom prst="rect">
            <a:avLst/>
          </a:prstGeom>
        </p:spPr>
      </p:pic>
      <p:sp>
        <p:nvSpPr>
          <p:cNvPr id="36" name="Title 1">
            <a:extLst>
              <a:ext uri="{FF2B5EF4-FFF2-40B4-BE49-F238E27FC236}">
                <a16:creationId xmlns:a16="http://schemas.microsoft.com/office/drawing/2014/main" id="{86E2FA0D-6E16-0446-93FC-0D95A8173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Boosting idea: fill in the gaps with a regression model (</a:t>
            </a:r>
            <a:r>
              <a:rPr lang="en-US" i="1" dirty="0"/>
              <a:t>base learner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21059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144A5-57CF-1047-BD1D-79C85D30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 idea: fill in the gaps with a regression model (</a:t>
            </a:r>
            <a:r>
              <a:rPr lang="en-US" i="1" dirty="0"/>
              <a:t>base learner</a:t>
            </a:r>
            <a:r>
              <a:rPr lang="en-US" dirty="0"/>
              <a:t>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20655BA-9F8A-B945-9F8A-1439DCD8AC23}"/>
              </a:ext>
            </a:extLst>
          </p:cNvPr>
          <p:cNvCxnSpPr>
            <a:cxnSpLocks/>
          </p:cNvCxnSpPr>
          <p:nvPr/>
        </p:nvCxnSpPr>
        <p:spPr>
          <a:xfrm flipV="1">
            <a:off x="7159381" y="2259249"/>
            <a:ext cx="0" cy="3858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497B14-1C16-B34F-8D72-CBBCF49C462D}"/>
              </a:ext>
            </a:extLst>
          </p:cNvPr>
          <p:cNvCxnSpPr>
            <a:cxnSpLocks/>
          </p:cNvCxnSpPr>
          <p:nvPr/>
        </p:nvCxnSpPr>
        <p:spPr>
          <a:xfrm>
            <a:off x="5725436" y="4882464"/>
            <a:ext cx="56283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9C6BC5B-E3FA-754F-AF05-7428110F7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9273" y="5087505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239157-AA57-7241-94E4-967DB99D7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0045" y="2344737"/>
            <a:ext cx="1150495" cy="40858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75529113-E8A7-134C-AA3F-894F77C95027}"/>
              </a:ext>
            </a:extLst>
          </p:cNvPr>
          <p:cNvSpPr/>
          <p:nvPr/>
        </p:nvSpPr>
        <p:spPr>
          <a:xfrm>
            <a:off x="7738284" y="4054808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2215C6-FE3F-2B46-95B3-AA37B6DF1C99}"/>
              </a:ext>
            </a:extLst>
          </p:cNvPr>
          <p:cNvSpPr/>
          <p:nvPr/>
        </p:nvSpPr>
        <p:spPr>
          <a:xfrm>
            <a:off x="8805084" y="34156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D0F3126-04CE-214B-8325-8101BCA6971A}"/>
              </a:ext>
            </a:extLst>
          </p:cNvPr>
          <p:cNvSpPr/>
          <p:nvPr/>
        </p:nvSpPr>
        <p:spPr>
          <a:xfrm>
            <a:off x="10106981" y="4365195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758E4C-DAF4-C44B-925A-4D9EFD5D3EA3}"/>
              </a:ext>
            </a:extLst>
          </p:cNvPr>
          <p:cNvSpPr/>
          <p:nvPr/>
        </p:nvSpPr>
        <p:spPr>
          <a:xfrm>
            <a:off x="6847671" y="3676211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FAF8E4-5764-7141-83A5-7FB75737CB9F}"/>
              </a:ext>
            </a:extLst>
          </p:cNvPr>
          <p:cNvSpPr/>
          <p:nvPr/>
        </p:nvSpPr>
        <p:spPr>
          <a:xfrm>
            <a:off x="10571538" y="550189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591555-4449-8C4B-AB3A-2F7B92706228}"/>
              </a:ext>
            </a:extLst>
          </p:cNvPr>
          <p:cNvSpPr/>
          <p:nvPr/>
        </p:nvSpPr>
        <p:spPr>
          <a:xfrm>
            <a:off x="8492109" y="43134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68AEE24-7292-234E-A30D-8C61F67F219C}"/>
              </a:ext>
            </a:extLst>
          </p:cNvPr>
          <p:cNvSpPr/>
          <p:nvPr/>
        </p:nvSpPr>
        <p:spPr>
          <a:xfrm>
            <a:off x="9740266" y="3363974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3A16BAD-B81D-564C-8C5B-2C44160578A4}"/>
              </a:ext>
            </a:extLst>
          </p:cNvPr>
          <p:cNvCxnSpPr/>
          <p:nvPr/>
        </p:nvCxnSpPr>
        <p:spPr>
          <a:xfrm>
            <a:off x="6897973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706E1D-BD6D-1545-A481-DCC70BA8F3B5}"/>
              </a:ext>
            </a:extLst>
          </p:cNvPr>
          <p:cNvCxnSpPr/>
          <p:nvPr/>
        </p:nvCxnSpPr>
        <p:spPr>
          <a:xfrm>
            <a:off x="778114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12CED4A-9E7F-6144-981F-973CCFBF77E8}"/>
              </a:ext>
            </a:extLst>
          </p:cNvPr>
          <p:cNvCxnSpPr/>
          <p:nvPr/>
        </p:nvCxnSpPr>
        <p:spPr>
          <a:xfrm>
            <a:off x="8539618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50EAE84-00C3-7947-9C67-F1F1B21942C0}"/>
              </a:ext>
            </a:extLst>
          </p:cNvPr>
          <p:cNvCxnSpPr/>
          <p:nvPr/>
        </p:nvCxnSpPr>
        <p:spPr>
          <a:xfrm>
            <a:off x="8811562" y="4779943"/>
            <a:ext cx="0" cy="2050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394DA0D6-CEC3-1F4A-9938-9420D22F3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3620" y="5109178"/>
            <a:ext cx="266700" cy="177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D48B348-D97B-A94A-8FB8-0B94D793F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7105" y="5109178"/>
            <a:ext cx="254000" cy="177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DFC1E7-61D0-274D-AA04-55FEDF5B4A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481" y="5104198"/>
            <a:ext cx="266700" cy="190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37B762-9992-DE4D-B44B-6A83F5B5C8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0109" y="5103279"/>
            <a:ext cx="266700" cy="177800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BBE67C28-C587-1B47-9201-DCFC46F71C53}"/>
              </a:ext>
            </a:extLst>
          </p:cNvPr>
          <p:cNvSpPr/>
          <p:nvPr/>
        </p:nvSpPr>
        <p:spPr>
          <a:xfrm>
            <a:off x="5386647" y="3228725"/>
            <a:ext cx="5835535" cy="2839566"/>
          </a:xfrm>
          <a:custGeom>
            <a:avLst/>
            <a:gdLst>
              <a:gd name="connsiteX0" fmla="*/ 0 w 5835535"/>
              <a:gd name="connsiteY0" fmla="*/ 1293399 h 2839566"/>
              <a:gd name="connsiteX1" fmla="*/ 1413164 w 5835535"/>
              <a:gd name="connsiteY1" fmla="*/ 1060642 h 2839566"/>
              <a:gd name="connsiteX2" fmla="*/ 2044931 w 5835535"/>
              <a:gd name="connsiteY2" fmla="*/ 728133 h 2839566"/>
              <a:gd name="connsiteX3" fmla="*/ 2926080 w 5835535"/>
              <a:gd name="connsiteY3" fmla="*/ 861137 h 2839566"/>
              <a:gd name="connsiteX4" fmla="*/ 3507971 w 5835535"/>
              <a:gd name="connsiteY4" fmla="*/ 1077268 h 2839566"/>
              <a:gd name="connsiteX5" fmla="*/ 4089862 w 5835535"/>
              <a:gd name="connsiteY5" fmla="*/ 46490 h 2839566"/>
              <a:gd name="connsiteX6" fmla="*/ 5835535 w 5835535"/>
              <a:gd name="connsiteY6" fmla="*/ 2839566 h 2839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35535" h="2839566">
                <a:moveTo>
                  <a:pt x="0" y="1293399"/>
                </a:moveTo>
                <a:cubicBezTo>
                  <a:pt x="536171" y="1224126"/>
                  <a:pt x="1072342" y="1154853"/>
                  <a:pt x="1413164" y="1060642"/>
                </a:cubicBezTo>
                <a:cubicBezTo>
                  <a:pt x="1753986" y="966431"/>
                  <a:pt x="1792778" y="761384"/>
                  <a:pt x="2044931" y="728133"/>
                </a:cubicBezTo>
                <a:cubicBezTo>
                  <a:pt x="2297084" y="694882"/>
                  <a:pt x="2682240" y="802948"/>
                  <a:pt x="2926080" y="861137"/>
                </a:cubicBezTo>
                <a:cubicBezTo>
                  <a:pt x="3169920" y="919326"/>
                  <a:pt x="3314007" y="1213042"/>
                  <a:pt x="3507971" y="1077268"/>
                </a:cubicBezTo>
                <a:cubicBezTo>
                  <a:pt x="3701935" y="941494"/>
                  <a:pt x="3701935" y="-247226"/>
                  <a:pt x="4089862" y="46490"/>
                </a:cubicBezTo>
                <a:cubicBezTo>
                  <a:pt x="4477789" y="340206"/>
                  <a:pt x="5372793" y="2277072"/>
                  <a:pt x="5835535" y="2839566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046F14-C4CA-2149-A2C1-62AC1AB668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99850" y="3429000"/>
            <a:ext cx="1358900" cy="660400"/>
          </a:xfrm>
          <a:prstGeom prst="rect">
            <a:avLst/>
          </a:prstGeom>
        </p:spPr>
      </p:pic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220B55E-E3BC-CE4C-B962-2857A5C62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654" y="2549031"/>
            <a:ext cx="3340107" cy="2088964"/>
          </a:xfrm>
        </p:spPr>
        <p:txBody>
          <a:bodyPr>
            <a:normAutofit/>
          </a:bodyPr>
          <a:lstStyle/>
          <a:p>
            <a:endParaRPr lang="en-US" sz="3200" dirty="0"/>
          </a:p>
          <a:p>
            <a:r>
              <a:rPr lang="en-US" sz="3200" dirty="0"/>
              <a:t>Must do this at each step</a:t>
            </a:r>
          </a:p>
        </p:txBody>
      </p:sp>
    </p:spTree>
    <p:extLst>
      <p:ext uri="{BB962C8B-B14F-4D97-AF65-F5344CB8AC3E}">
        <p14:creationId xmlns:p14="http://schemas.microsoft.com/office/powerpoint/2010/main" val="3924556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C837-7B6A-2D4A-B22B-6ECF3174C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</a:t>
            </a:r>
            <a:r>
              <a:rPr lang="en-US" i="1" dirty="0"/>
              <a:t>B </a:t>
            </a:r>
            <a:r>
              <a:rPr lang="en-US" dirty="0"/>
              <a:t>steps starting at </a:t>
            </a:r>
            <a:r>
              <a:rPr lang="en-US" i="1" dirty="0"/>
              <a:t>0</a:t>
            </a:r>
            <a:r>
              <a:rPr lang="en-US" dirty="0"/>
              <a:t>, our model 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D85D9A5-4C9D-1B4A-9BD4-EB71C1650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3551" y="4403911"/>
            <a:ext cx="8544898" cy="2088964"/>
          </a:xfrm>
        </p:spPr>
        <p:txBody>
          <a:bodyPr>
            <a:normAutofit/>
          </a:bodyPr>
          <a:lstStyle/>
          <a:p>
            <a:endParaRPr lang="en-US" sz="3200" dirty="0"/>
          </a:p>
          <a:p>
            <a:r>
              <a:rPr lang="en-US" sz="3200" dirty="0"/>
              <a:t>To predict at a new </a:t>
            </a:r>
            <a:r>
              <a:rPr lang="en-US" sz="3200" i="1" dirty="0"/>
              <a:t>x</a:t>
            </a:r>
            <a:r>
              <a:rPr lang="en-US" sz="3200" dirty="0"/>
              <a:t>, sum up the predictions of each of the </a:t>
            </a:r>
            <a:r>
              <a:rPr lang="en-US" sz="3200" i="1" dirty="0"/>
              <a:t>B </a:t>
            </a:r>
            <a:r>
              <a:rPr lang="en-US" sz="3200" dirty="0"/>
              <a:t>regressors at that </a:t>
            </a:r>
            <a:r>
              <a:rPr lang="en-US" sz="3200" i="1" dirty="0"/>
              <a:t>x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093054-AB73-534C-820D-508C22B45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2755900"/>
            <a:ext cx="41910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973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D6A07-30B4-9844-A65B-0F5AB1B5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NGBoost</a:t>
            </a:r>
            <a:r>
              <a:rPr lang="en-US" dirty="0"/>
              <a:t> idea: we can apply this strategy to fit probabilistic regression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34838-41E7-CB46-891A-D0F935291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499" y="2746302"/>
            <a:ext cx="4699000" cy="520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FDB411-271F-EB4E-9291-882FA459B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49" y="3982619"/>
            <a:ext cx="24765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350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061E-67F6-A045-9F67-C1E03A991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NLL score and Normal distribution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E693F1-942B-2641-B7BA-1F919B99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791" y="2540940"/>
            <a:ext cx="4044418" cy="888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79F374-9183-7F44-B12C-CF3C0651F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291" y="4216457"/>
            <a:ext cx="4418901" cy="133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42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D6A07-30B4-9844-A65B-0F5AB1B5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 instead of boosting one function, we need to boost as many as there are parameters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766048-AAC5-5345-8228-1B92F3F5D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24167"/>
            <a:ext cx="6362700" cy="28067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0EA024-A6AD-AD4F-99CD-621B0B063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7165" y="2468563"/>
            <a:ext cx="3206635" cy="3550170"/>
          </a:xfrm>
        </p:spPr>
        <p:txBody>
          <a:bodyPr>
            <a:normAutofit/>
          </a:bodyPr>
          <a:lstStyle/>
          <a:p>
            <a:endParaRPr lang="en-US" sz="3200" dirty="0"/>
          </a:p>
          <a:p>
            <a:r>
              <a:rPr lang="en-US" sz="3200" dirty="0"/>
              <a:t>At each boosting iteration, we fit </a:t>
            </a:r>
            <a:r>
              <a:rPr lang="en-US" sz="3200" i="1" dirty="0"/>
              <a:t>p </a:t>
            </a:r>
            <a:r>
              <a:rPr lang="en-US" sz="3200" dirty="0"/>
              <a:t>models, one per parameter</a:t>
            </a:r>
          </a:p>
        </p:txBody>
      </p:sp>
    </p:spTree>
    <p:extLst>
      <p:ext uri="{BB962C8B-B14F-4D97-AF65-F5344CB8AC3E}">
        <p14:creationId xmlns:p14="http://schemas.microsoft.com/office/powerpoint/2010/main" val="1678228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98639-E074-DE45-9C5A-9D4D1B8FE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prediction is already standard for </a:t>
            </a:r>
            <a:r>
              <a:rPr lang="en-US" i="1" dirty="0"/>
              <a:t>classification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519EA1-DDC7-F444-BDF5-85740A721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264" b="9"/>
          <a:stretch/>
        </p:blipFill>
        <p:spPr>
          <a:xfrm>
            <a:off x="2889022" y="2575846"/>
            <a:ext cx="8023681" cy="2144199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B68B4F-C3B3-234E-B1F2-A8836343CC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264"/>
          <a:stretch/>
        </p:blipFill>
        <p:spPr>
          <a:xfrm>
            <a:off x="2889022" y="1938838"/>
            <a:ext cx="8023680" cy="9511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6DAF1D-CA15-5444-88B5-5657D0AC5752}"/>
              </a:ext>
            </a:extLst>
          </p:cNvPr>
          <p:cNvSpPr txBox="1"/>
          <p:nvPr/>
        </p:nvSpPr>
        <p:spPr>
          <a:xfrm>
            <a:off x="3010049" y="5049275"/>
            <a:ext cx="2776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Will this patient get sepsis during this hospitalization?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28CF0F-2B07-3545-8FC7-6C25CD472817}"/>
              </a:ext>
            </a:extLst>
          </p:cNvPr>
          <p:cNvSpPr txBox="1"/>
          <p:nvPr/>
        </p:nvSpPr>
        <p:spPr>
          <a:xfrm>
            <a:off x="5906977" y="518777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2E6B7-0CDB-D34C-9840-E8C7624E7A38}"/>
              </a:ext>
            </a:extLst>
          </p:cNvPr>
          <p:cNvSpPr txBox="1"/>
          <p:nvPr/>
        </p:nvSpPr>
        <p:spPr>
          <a:xfrm>
            <a:off x="8935928" y="4997913"/>
            <a:ext cx="1398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P(no) = 0.87</a:t>
            </a:r>
          </a:p>
          <a:p>
            <a:r>
              <a:rPr lang="en-US" b="1" dirty="0"/>
              <a:t>P(yes) = 0.13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95EEA0-13FB-F94A-8C5B-9037CA4E61C2}"/>
              </a:ext>
            </a:extLst>
          </p:cNvPr>
          <p:cNvSpPr txBox="1"/>
          <p:nvPr/>
        </p:nvSpPr>
        <p:spPr>
          <a:xfrm>
            <a:off x="763043" y="3386335"/>
            <a:ext cx="1760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Regression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C3F529-057E-7946-AB7E-7F16397660DF}"/>
              </a:ext>
            </a:extLst>
          </p:cNvPr>
          <p:cNvSpPr txBox="1"/>
          <p:nvPr/>
        </p:nvSpPr>
        <p:spPr>
          <a:xfrm>
            <a:off x="574305" y="5110831"/>
            <a:ext cx="2138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Classification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E44202-2041-864F-B2BD-6260DDB2AA56}"/>
              </a:ext>
            </a:extLst>
          </p:cNvPr>
          <p:cNvCxnSpPr/>
          <p:nvPr/>
        </p:nvCxnSpPr>
        <p:spPr>
          <a:xfrm>
            <a:off x="3010049" y="2811979"/>
            <a:ext cx="0" cy="2759416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714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122AD-6337-9743-8973-5348693A9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 the end of this, we have, for any </a:t>
            </a:r>
            <a:r>
              <a:rPr lang="en-US" i="1" dirty="0"/>
              <a:t>x</a:t>
            </a:r>
            <a:r>
              <a:rPr lang="en-US" dirty="0"/>
              <a:t>, a predicted distribution of </a:t>
            </a:r>
            <a:r>
              <a:rPr lang="en-US" i="1" dirty="0"/>
              <a:t>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C6213-2AEE-1C44-8527-144770949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2916497"/>
            <a:ext cx="60960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105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B06D8-156D-BF46-94C5-40DD7219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9DFE0-B5CD-634E-A3B6-492548BD4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20263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Pick a scoring rule to grade our estimate of </a:t>
            </a:r>
            <a:r>
              <a:rPr lang="en-US" i="1" dirty="0"/>
              <a:t>P(Y|X=x)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Assume that </a:t>
            </a:r>
            <a:r>
              <a:rPr lang="en-US" i="1" dirty="0"/>
              <a:t>P(Y|X=x)</a:t>
            </a:r>
            <a:r>
              <a:rPr lang="en-US" dirty="0"/>
              <a:t> has some </a:t>
            </a:r>
            <a:r>
              <a:rPr lang="en-US" b="1" dirty="0"/>
              <a:t>parametric form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Fit the parameters </a:t>
            </a:r>
            <a:r>
              <a:rPr lang="el-GR" dirty="0"/>
              <a:t>θ</a:t>
            </a:r>
            <a:r>
              <a:rPr lang="en-US" i="1" dirty="0"/>
              <a:t>(x)</a:t>
            </a:r>
            <a:r>
              <a:rPr lang="en-US" dirty="0"/>
              <a:t> as a function of </a:t>
            </a:r>
            <a:r>
              <a:rPr lang="en-US" i="1" dirty="0"/>
              <a:t>x </a:t>
            </a:r>
            <a:r>
              <a:rPr lang="en-US" dirty="0"/>
              <a:t>using </a:t>
            </a:r>
            <a:r>
              <a:rPr lang="en-US" b="1" dirty="0"/>
              <a:t>gradient boosting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 the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natural gradient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to correct the training dynamics of this approach</a:t>
            </a:r>
          </a:p>
        </p:txBody>
      </p:sp>
    </p:spTree>
    <p:extLst>
      <p:ext uri="{BB962C8B-B14F-4D97-AF65-F5344CB8AC3E}">
        <p14:creationId xmlns:p14="http://schemas.microsoft.com/office/powerpoint/2010/main" val="37999518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A0A90-1443-D047-80FC-8FA02F5DD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boosting approach gives us probabilistic prediction, but performs poorly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41E54627-8752-AB4D-B0B4-4CB5C6B0A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5828"/>
            <a:ext cx="12192000" cy="216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721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8BF97-AEEC-DB45-A1AF-4BB857FB0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probabilistic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DE2D02-88FA-DD40-99C5-936EF3347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82" y="1540669"/>
            <a:ext cx="9774236" cy="488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9915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A78A9-FCE9-3046-B0DC-4862C0AAB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F62C-2792-4642-899D-986DB86DB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We relaxed an unrealistic assumption, so we expect performance to increase, not decrease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However, this picture suggests that the algorithm is failing to adjust the mean (in this example). </a:t>
            </a:r>
          </a:p>
          <a:p>
            <a:r>
              <a:rPr lang="en-US" dirty="0"/>
              <a:t>There is a better optimum, but we can’t find it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AC62A37A-08C1-2747-B5EA-C7852C103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531" y="2846313"/>
            <a:ext cx="9786938" cy="173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949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B06D8-156D-BF46-94C5-40DD7219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9DFE0-B5CD-634E-A3B6-492548BD4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20263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Pick a scoring rule to grade our estimate of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P(Y|X=x)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Assume that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P(Y|X=x)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has some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parametric form</a:t>
            </a:r>
          </a:p>
          <a:p>
            <a:pPr marL="514350" indent="-514350">
              <a:buFont typeface="+mj-lt"/>
              <a:buAutoNum type="arabicPeriod"/>
            </a:pP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Fit the parameters </a:t>
            </a:r>
            <a:r>
              <a:rPr lang="el-GR" dirty="0">
                <a:solidFill>
                  <a:schemeClr val="bg1">
                    <a:lumMod val="65000"/>
                  </a:schemeClr>
                </a:solidFill>
              </a:rPr>
              <a:t>θ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(x)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as a function of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x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using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gradient boosting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the </a:t>
            </a:r>
            <a:r>
              <a:rPr lang="en-US" b="1" dirty="0"/>
              <a:t>natural gradient </a:t>
            </a:r>
            <a:r>
              <a:rPr lang="en-US" dirty="0"/>
              <a:t>to correct the training dynamics of this approach</a:t>
            </a:r>
          </a:p>
        </p:txBody>
      </p:sp>
    </p:spTree>
    <p:extLst>
      <p:ext uri="{BB962C8B-B14F-4D97-AF65-F5344CB8AC3E}">
        <p14:creationId xmlns:p14="http://schemas.microsoft.com/office/powerpoint/2010/main" val="3861380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63B3A-A087-9341-80A9-7F16E4DA9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Stepping back: the space of distributions </a:t>
            </a:r>
            <a:r>
              <a:rPr lang="en-US" i="1" dirty="0"/>
              <a:t>P(Y|X)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D5766C3-B159-A542-AF0C-89929E399469}"/>
              </a:ext>
            </a:extLst>
          </p:cNvPr>
          <p:cNvCxnSpPr>
            <a:cxnSpLocks/>
          </p:cNvCxnSpPr>
          <p:nvPr/>
        </p:nvCxnSpPr>
        <p:spPr>
          <a:xfrm flipV="1">
            <a:off x="4124324" y="2331769"/>
            <a:ext cx="0" cy="2228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EAD549-713A-4C4A-A3B3-D1A59AC3EE1F}"/>
              </a:ext>
            </a:extLst>
          </p:cNvPr>
          <p:cNvCxnSpPr>
            <a:cxnSpLocks/>
          </p:cNvCxnSpPr>
          <p:nvPr/>
        </p:nvCxnSpPr>
        <p:spPr>
          <a:xfrm flipV="1">
            <a:off x="4124324" y="4097069"/>
            <a:ext cx="4257676" cy="463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F9D47E6-A12E-C34B-8AC7-437AEB8E5D6E}"/>
              </a:ext>
            </a:extLst>
          </p:cNvPr>
          <p:cNvCxnSpPr>
            <a:cxnSpLocks/>
          </p:cNvCxnSpPr>
          <p:nvPr/>
        </p:nvCxnSpPr>
        <p:spPr>
          <a:xfrm>
            <a:off x="4124324" y="4560618"/>
            <a:ext cx="2243138" cy="1738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Moon 12">
            <a:extLst>
              <a:ext uri="{FF2B5EF4-FFF2-40B4-BE49-F238E27FC236}">
                <a16:creationId xmlns:a16="http://schemas.microsoft.com/office/drawing/2014/main" id="{4E905D86-1664-3849-B165-446ECD91349E}"/>
              </a:ext>
            </a:extLst>
          </p:cNvPr>
          <p:cNvSpPr/>
          <p:nvPr/>
        </p:nvSpPr>
        <p:spPr>
          <a:xfrm rot="3969421">
            <a:off x="4288631" y="1679837"/>
            <a:ext cx="3614737" cy="4500563"/>
          </a:xfrm>
          <a:prstGeom prst="moon">
            <a:avLst/>
          </a:prstGeom>
          <a:solidFill>
            <a:schemeClr val="bg2">
              <a:lumMod val="50000"/>
              <a:alpha val="4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76057C-43BF-2F4C-8C9D-1749D94058E6}"/>
              </a:ext>
            </a:extLst>
          </p:cNvPr>
          <p:cNvSpPr txBox="1"/>
          <p:nvPr/>
        </p:nvSpPr>
        <p:spPr>
          <a:xfrm>
            <a:off x="7856220" y="2098178"/>
            <a:ext cx="2057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Distributions of the desired parametric form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E66549D-288A-6F43-8E90-0ADE5A0E4A95}"/>
              </a:ext>
            </a:extLst>
          </p:cNvPr>
          <p:cNvSpPr/>
          <p:nvPr/>
        </p:nvSpPr>
        <p:spPr>
          <a:xfrm>
            <a:off x="5897403" y="3031069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2248C-F33C-7447-83EC-E335757631D5}"/>
              </a:ext>
            </a:extLst>
          </p:cNvPr>
          <p:cNvSpPr txBox="1"/>
          <p:nvPr/>
        </p:nvSpPr>
        <p:spPr>
          <a:xfrm>
            <a:off x="5924786" y="2601491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417015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1EAF96B-B1A0-4248-9955-90ED43F0F4F4}"/>
              </a:ext>
            </a:extLst>
          </p:cNvPr>
          <p:cNvCxnSpPr>
            <a:cxnSpLocks/>
          </p:cNvCxnSpPr>
          <p:nvPr/>
        </p:nvCxnSpPr>
        <p:spPr>
          <a:xfrm>
            <a:off x="2017986" y="1844566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C64010F-112A-0744-9E76-BA8AFEA199CA}"/>
              </a:ext>
            </a:extLst>
          </p:cNvPr>
          <p:cNvCxnSpPr>
            <a:cxnSpLocks/>
          </p:cNvCxnSpPr>
          <p:nvPr/>
        </p:nvCxnSpPr>
        <p:spPr>
          <a:xfrm>
            <a:off x="3192328" y="1824041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AFB451-4DC2-6544-9ED3-583A1A67FBDB}"/>
              </a:ext>
            </a:extLst>
          </p:cNvPr>
          <p:cNvCxnSpPr>
            <a:cxnSpLocks/>
          </p:cNvCxnSpPr>
          <p:nvPr/>
        </p:nvCxnSpPr>
        <p:spPr>
          <a:xfrm>
            <a:off x="4334846" y="1822380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0DFBDA-52D9-0644-90BD-0EC121C51B44}"/>
              </a:ext>
            </a:extLst>
          </p:cNvPr>
          <p:cNvCxnSpPr>
            <a:cxnSpLocks/>
          </p:cNvCxnSpPr>
          <p:nvPr/>
        </p:nvCxnSpPr>
        <p:spPr>
          <a:xfrm>
            <a:off x="5444141" y="1835385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CA7CD63-195F-514C-BD0B-EB06F72A88C4}"/>
              </a:ext>
            </a:extLst>
          </p:cNvPr>
          <p:cNvCxnSpPr>
            <a:cxnSpLocks/>
          </p:cNvCxnSpPr>
          <p:nvPr/>
        </p:nvCxnSpPr>
        <p:spPr>
          <a:xfrm rot="5400000">
            <a:off x="3404006" y="-246628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AC1FD0-3F2A-AF4B-81AA-769D69C63A83}"/>
              </a:ext>
            </a:extLst>
          </p:cNvPr>
          <p:cNvCxnSpPr>
            <a:cxnSpLocks/>
          </p:cNvCxnSpPr>
          <p:nvPr/>
        </p:nvCxnSpPr>
        <p:spPr>
          <a:xfrm rot="5400000">
            <a:off x="3406138" y="895890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E1DEDA3-6C49-5A4C-9451-218BB4253C8C}"/>
              </a:ext>
            </a:extLst>
          </p:cNvPr>
          <p:cNvCxnSpPr>
            <a:cxnSpLocks/>
          </p:cNvCxnSpPr>
          <p:nvPr/>
        </p:nvCxnSpPr>
        <p:spPr>
          <a:xfrm rot="5400000">
            <a:off x="3389444" y="2005185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7B5CB2B-8DAA-AC4F-9051-39F930E6B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typically do: gradient descent in the parameter space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6C3ED55-87BB-3B4F-AD1D-9670A1615D20}"/>
              </a:ext>
            </a:extLst>
          </p:cNvPr>
          <p:cNvSpPr/>
          <p:nvPr/>
        </p:nvSpPr>
        <p:spPr>
          <a:xfrm>
            <a:off x="3607712" y="3750656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3E9D63-0018-1640-B0EE-5860F5323EF6}"/>
              </a:ext>
            </a:extLst>
          </p:cNvPr>
          <p:cNvSpPr/>
          <p:nvPr/>
        </p:nvSpPr>
        <p:spPr>
          <a:xfrm>
            <a:off x="2143361" y="2336799"/>
            <a:ext cx="2928702" cy="2931157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C00000"/>
                </a:gs>
                <a:gs pos="100000">
                  <a:srgbClr val="00B050"/>
                </a:gs>
                <a:gs pos="100000">
                  <a:srgbClr val="00B050"/>
                </a:gs>
                <a:gs pos="99000">
                  <a:srgbClr val="00B050"/>
                </a:gs>
              </a:gsLst>
              <a:lin ang="0" scaled="0"/>
              <a:tileRect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E0C1280-F544-4D49-80C3-32A4F34258CE}"/>
              </a:ext>
            </a:extLst>
          </p:cNvPr>
          <p:cNvSpPr/>
          <p:nvPr/>
        </p:nvSpPr>
        <p:spPr>
          <a:xfrm>
            <a:off x="5025628" y="3868383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DC328B-25E1-AE4E-BB41-DA1276E31CDD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3700581" y="3802376"/>
            <a:ext cx="1325047" cy="117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570853A5-FACC-7D4F-866F-3E992FAB9A08}"/>
              </a:ext>
            </a:extLst>
          </p:cNvPr>
          <p:cNvSpPr/>
          <p:nvPr/>
        </p:nvSpPr>
        <p:spPr>
          <a:xfrm rot="5669242">
            <a:off x="4256714" y="2983719"/>
            <a:ext cx="214613" cy="143313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616AFBD-6A23-2A4E-82EF-4FEB6B841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371" y="3353997"/>
            <a:ext cx="123360" cy="15182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CD8E1C-C84F-6E42-9E9D-DF3D734DD350}"/>
              </a:ext>
            </a:extLst>
          </p:cNvPr>
          <p:cNvCxnSpPr>
            <a:cxnSpLocks/>
          </p:cNvCxnSpPr>
          <p:nvPr/>
        </p:nvCxnSpPr>
        <p:spPr>
          <a:xfrm flipV="1">
            <a:off x="838200" y="1722107"/>
            <a:ext cx="0" cy="4034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446A0AD-E671-F94D-986F-E133ECCE864B}"/>
              </a:ext>
            </a:extLst>
          </p:cNvPr>
          <p:cNvCxnSpPr>
            <a:cxnSpLocks/>
          </p:cNvCxnSpPr>
          <p:nvPr/>
        </p:nvCxnSpPr>
        <p:spPr>
          <a:xfrm>
            <a:off x="838200" y="5756863"/>
            <a:ext cx="5003911" cy="4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7ED3D840-1BAF-3543-8747-68775594B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02" y="3513137"/>
            <a:ext cx="165100" cy="292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706D34D-7C63-F54A-BC47-04DF86B2A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4077" y="3677972"/>
            <a:ext cx="266700" cy="317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6857061-8770-F143-B77C-8B94FCBBE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321" y="4037557"/>
            <a:ext cx="546100" cy="25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8233475-7552-1446-B81F-1C5A10FC2D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404" y="3212188"/>
            <a:ext cx="4898562" cy="76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366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CB2B-8DAA-AC4F-9051-39F930E6B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Gradient descent in the parameter space is not gradient descent in the distribution space because </a:t>
            </a:r>
            <a:r>
              <a:rPr lang="en-US" b="1" dirty="0"/>
              <a:t>distances </a:t>
            </a:r>
            <a:r>
              <a:rPr lang="en-US" dirty="0"/>
              <a:t>don’t correspond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8A4383C8-8DF1-4C4C-AEEB-AFD9F3763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1" y="5952648"/>
            <a:ext cx="4898562" cy="76251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DB4A8E0B-2CA5-3F4B-9D86-CF9FCE56B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897180"/>
            <a:ext cx="5281511" cy="829429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2897F27-B088-B14A-A0A6-E5217211E651}"/>
              </a:ext>
            </a:extLst>
          </p:cNvPr>
          <p:cNvCxnSpPr>
            <a:cxnSpLocks/>
          </p:cNvCxnSpPr>
          <p:nvPr/>
        </p:nvCxnSpPr>
        <p:spPr>
          <a:xfrm>
            <a:off x="1834638" y="2541762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50717F4-F983-654A-B95A-B9490785AB5F}"/>
              </a:ext>
            </a:extLst>
          </p:cNvPr>
          <p:cNvCxnSpPr>
            <a:cxnSpLocks/>
          </p:cNvCxnSpPr>
          <p:nvPr/>
        </p:nvCxnSpPr>
        <p:spPr>
          <a:xfrm>
            <a:off x="2631524" y="2526930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5F144D1-9AB0-6247-8DFB-7BE023786097}"/>
              </a:ext>
            </a:extLst>
          </p:cNvPr>
          <p:cNvCxnSpPr>
            <a:cxnSpLocks/>
          </p:cNvCxnSpPr>
          <p:nvPr/>
        </p:nvCxnSpPr>
        <p:spPr>
          <a:xfrm>
            <a:off x="3406816" y="2525730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BA2A6C2-BC1C-5646-B45A-1897A6352E37}"/>
              </a:ext>
            </a:extLst>
          </p:cNvPr>
          <p:cNvCxnSpPr>
            <a:cxnSpLocks/>
          </p:cNvCxnSpPr>
          <p:nvPr/>
        </p:nvCxnSpPr>
        <p:spPr>
          <a:xfrm>
            <a:off x="4159563" y="2535127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40EDC6-2456-9E4D-AF26-F7CD69CA94EC}"/>
              </a:ext>
            </a:extLst>
          </p:cNvPr>
          <p:cNvCxnSpPr>
            <a:cxnSpLocks/>
          </p:cNvCxnSpPr>
          <p:nvPr/>
        </p:nvCxnSpPr>
        <p:spPr>
          <a:xfrm rot="5400000">
            <a:off x="2775165" y="1142459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C285E9F-70D2-4A45-A853-ABE5F3E3CF24}"/>
              </a:ext>
            </a:extLst>
          </p:cNvPr>
          <p:cNvCxnSpPr>
            <a:cxnSpLocks/>
          </p:cNvCxnSpPr>
          <p:nvPr/>
        </p:nvCxnSpPr>
        <p:spPr>
          <a:xfrm rot="5400000">
            <a:off x="2776612" y="1968070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985F1A6-A35D-4D47-A1E8-C84CA35ADBBE}"/>
              </a:ext>
            </a:extLst>
          </p:cNvPr>
          <p:cNvCxnSpPr>
            <a:cxnSpLocks/>
          </p:cNvCxnSpPr>
          <p:nvPr/>
        </p:nvCxnSpPr>
        <p:spPr>
          <a:xfrm rot="5400000">
            <a:off x="2765284" y="2769674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2129639A-A54A-B141-BCEE-A188E182631D}"/>
              </a:ext>
            </a:extLst>
          </p:cNvPr>
          <p:cNvSpPr/>
          <p:nvPr/>
        </p:nvSpPr>
        <p:spPr>
          <a:xfrm>
            <a:off x="2913396" y="3919148"/>
            <a:ext cx="63019" cy="7474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D2F27F9-E303-AF4B-9041-55861C489EAA}"/>
              </a:ext>
            </a:extLst>
          </p:cNvPr>
          <p:cNvSpPr/>
          <p:nvPr/>
        </p:nvSpPr>
        <p:spPr>
          <a:xfrm>
            <a:off x="1919715" y="2897461"/>
            <a:ext cx="1987363" cy="2118125"/>
          </a:xfrm>
          <a:prstGeom prst="ellipse">
            <a:avLst/>
          </a:prstGeom>
          <a:noFill/>
          <a:ln w="60325">
            <a:gradFill flip="none" rotWithShape="1">
              <a:gsLst>
                <a:gs pos="0">
                  <a:srgbClr val="C00000"/>
                </a:gs>
                <a:gs pos="100000">
                  <a:srgbClr val="00B050"/>
                </a:gs>
                <a:gs pos="100000">
                  <a:srgbClr val="00B050"/>
                </a:gs>
                <a:gs pos="99000">
                  <a:srgbClr val="00B050"/>
                </a:gs>
              </a:gsLst>
              <a:lin ang="0" scaled="0"/>
              <a:tileRect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C6C7AF2D-B217-8642-A413-778D93D94F71}"/>
              </a:ext>
            </a:extLst>
          </p:cNvPr>
          <p:cNvSpPr/>
          <p:nvPr/>
        </p:nvSpPr>
        <p:spPr>
          <a:xfrm>
            <a:off x="3875568" y="4004221"/>
            <a:ext cx="63019" cy="7474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7901F34-F47B-B746-9ADC-C6DCD6AE4AF0}"/>
              </a:ext>
            </a:extLst>
          </p:cNvPr>
          <p:cNvCxnSpPr>
            <a:cxnSpLocks/>
            <a:endCxn id="60" idx="2"/>
          </p:cNvCxnSpPr>
          <p:nvPr/>
        </p:nvCxnSpPr>
        <p:spPr>
          <a:xfrm>
            <a:off x="2976416" y="3956522"/>
            <a:ext cx="899152" cy="85073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989B51F-5F40-CF44-96BC-99AE58FEC2AE}"/>
              </a:ext>
            </a:extLst>
          </p:cNvPr>
          <p:cNvCxnSpPr>
            <a:cxnSpLocks/>
          </p:cNvCxnSpPr>
          <p:nvPr/>
        </p:nvCxnSpPr>
        <p:spPr>
          <a:xfrm flipV="1">
            <a:off x="1034057" y="2453270"/>
            <a:ext cx="0" cy="2915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8BBE754-4A4A-CB40-926F-72825CFA6241}"/>
              </a:ext>
            </a:extLst>
          </p:cNvPr>
          <p:cNvCxnSpPr>
            <a:cxnSpLocks/>
          </p:cNvCxnSpPr>
          <p:nvPr/>
        </p:nvCxnSpPr>
        <p:spPr>
          <a:xfrm>
            <a:off x="1034057" y="5368882"/>
            <a:ext cx="3395561" cy="32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4" name="Picture 63">
            <a:extLst>
              <a:ext uri="{FF2B5EF4-FFF2-40B4-BE49-F238E27FC236}">
                <a16:creationId xmlns:a16="http://schemas.microsoft.com/office/drawing/2014/main" id="{8155EF68-C125-CA44-B7F7-7FDF3CC38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6601" y="3747511"/>
            <a:ext cx="112034" cy="211078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CD42330-CC52-0344-AFF4-C52EA22A6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0946" y="3866625"/>
            <a:ext cx="180978" cy="22943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FF9CCAF-525B-EE48-AAFC-FCA2A3A1FF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281" y="4196894"/>
            <a:ext cx="468655" cy="232128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9026B249-A6EA-E744-B1EF-93597BCF4B9E}"/>
              </a:ext>
            </a:extLst>
          </p:cNvPr>
          <p:cNvGrpSpPr/>
          <p:nvPr/>
        </p:nvGrpSpPr>
        <p:grpSpPr>
          <a:xfrm rot="17570746" flipH="1" flipV="1">
            <a:off x="7136244" y="3289964"/>
            <a:ext cx="1976355" cy="1499981"/>
            <a:chOff x="7617995" y="3282345"/>
            <a:chExt cx="2702050" cy="1666720"/>
          </a:xfrm>
        </p:grpSpPr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BB4B9056-5B56-E64A-AE24-021116E126F1}"/>
                </a:ext>
              </a:extLst>
            </p:cNvPr>
            <p:cNvSpPr/>
            <p:nvPr/>
          </p:nvSpPr>
          <p:spPr>
            <a:xfrm>
              <a:off x="7617995" y="3282345"/>
              <a:ext cx="2702050" cy="1637718"/>
            </a:xfrm>
            <a:custGeom>
              <a:avLst/>
              <a:gdLst>
                <a:gd name="connsiteX0" fmla="*/ 31210 w 2702050"/>
                <a:gd name="connsiteY0" fmla="*/ 75983 h 1637718"/>
                <a:gd name="connsiteX1" fmla="*/ 220396 w 2702050"/>
                <a:gd name="connsiteY1" fmla="*/ 848494 h 1637718"/>
                <a:gd name="connsiteX2" fmla="*/ 1323982 w 2702050"/>
                <a:gd name="connsiteY2" fmla="*/ 1321459 h 1637718"/>
                <a:gd name="connsiteX3" fmla="*/ 1970369 w 2702050"/>
                <a:gd name="connsiteY3" fmla="*/ 1494880 h 1637718"/>
                <a:gd name="connsiteX4" fmla="*/ 2317210 w 2702050"/>
                <a:gd name="connsiteY4" fmla="*/ 1636769 h 1637718"/>
                <a:gd name="connsiteX5" fmla="*/ 2695582 w 2702050"/>
                <a:gd name="connsiteY5" fmla="*/ 1542176 h 1637718"/>
                <a:gd name="connsiteX6" fmla="*/ 2553693 w 2702050"/>
                <a:gd name="connsiteY6" fmla="*/ 1274163 h 1637718"/>
                <a:gd name="connsiteX7" fmla="*/ 2522162 w 2702050"/>
                <a:gd name="connsiteY7" fmla="*/ 612011 h 1637718"/>
                <a:gd name="connsiteX8" fmla="*/ 1938838 w 2702050"/>
                <a:gd name="connsiteY8" fmla="*/ 123280 h 1637718"/>
                <a:gd name="connsiteX9" fmla="*/ 646065 w 2702050"/>
                <a:gd name="connsiteY9" fmla="*/ 28687 h 1637718"/>
                <a:gd name="connsiteX10" fmla="*/ 31210 w 2702050"/>
                <a:gd name="connsiteY10" fmla="*/ 75983 h 163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02050" h="1637718">
                  <a:moveTo>
                    <a:pt x="31210" y="75983"/>
                  </a:moveTo>
                  <a:cubicBezTo>
                    <a:pt x="-39735" y="212617"/>
                    <a:pt x="4934" y="640915"/>
                    <a:pt x="220396" y="848494"/>
                  </a:cubicBezTo>
                  <a:cubicBezTo>
                    <a:pt x="435858" y="1056073"/>
                    <a:pt x="1032320" y="1213728"/>
                    <a:pt x="1323982" y="1321459"/>
                  </a:cubicBezTo>
                  <a:cubicBezTo>
                    <a:pt x="1615644" y="1429190"/>
                    <a:pt x="1804831" y="1442328"/>
                    <a:pt x="1970369" y="1494880"/>
                  </a:cubicBezTo>
                  <a:cubicBezTo>
                    <a:pt x="2135907" y="1547432"/>
                    <a:pt x="2196341" y="1628886"/>
                    <a:pt x="2317210" y="1636769"/>
                  </a:cubicBezTo>
                  <a:cubicBezTo>
                    <a:pt x="2438079" y="1644652"/>
                    <a:pt x="2656168" y="1602610"/>
                    <a:pt x="2695582" y="1542176"/>
                  </a:cubicBezTo>
                  <a:cubicBezTo>
                    <a:pt x="2734996" y="1481742"/>
                    <a:pt x="2582596" y="1429191"/>
                    <a:pt x="2553693" y="1274163"/>
                  </a:cubicBezTo>
                  <a:cubicBezTo>
                    <a:pt x="2524790" y="1119136"/>
                    <a:pt x="2624638" y="803825"/>
                    <a:pt x="2522162" y="612011"/>
                  </a:cubicBezTo>
                  <a:cubicBezTo>
                    <a:pt x="2419686" y="420197"/>
                    <a:pt x="2251521" y="220501"/>
                    <a:pt x="1938838" y="123280"/>
                  </a:cubicBezTo>
                  <a:cubicBezTo>
                    <a:pt x="1626155" y="26059"/>
                    <a:pt x="964003" y="28687"/>
                    <a:pt x="646065" y="28687"/>
                  </a:cubicBezTo>
                  <a:cubicBezTo>
                    <a:pt x="328127" y="28687"/>
                    <a:pt x="102155" y="-60651"/>
                    <a:pt x="31210" y="75983"/>
                  </a:cubicBezTo>
                  <a:close/>
                </a:path>
              </a:pathLst>
            </a:custGeom>
            <a:noFill/>
            <a:ln w="60325">
              <a:gradFill>
                <a:gsLst>
                  <a:gs pos="0">
                    <a:srgbClr val="C00000"/>
                  </a:gs>
                  <a:gs pos="100000">
                    <a:srgbClr val="00B050"/>
                  </a:gs>
                  <a:gs pos="100000">
                    <a:srgbClr val="00B050"/>
                  </a:gs>
                  <a:gs pos="100000">
                    <a:srgbClr val="00B050"/>
                  </a:gs>
                </a:gsLst>
                <a:lin ang="5400000" scaled="1"/>
              </a:gra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A6752030-5657-414C-A5B4-8C3150E8C5A9}"/>
                </a:ext>
              </a:extLst>
            </p:cNvPr>
            <p:cNvCxnSpPr>
              <a:cxnSpLocks/>
              <a:endCxn id="70" idx="1"/>
            </p:cNvCxnSpPr>
            <p:nvPr/>
          </p:nvCxnSpPr>
          <p:spPr>
            <a:xfrm>
              <a:off x="8368622" y="3799919"/>
              <a:ext cx="1591727" cy="1085344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E11D9C-4F83-D34D-8B02-DF9D67F7C682}"/>
                </a:ext>
              </a:extLst>
            </p:cNvPr>
            <p:cNvSpPr/>
            <p:nvPr/>
          </p:nvSpPr>
          <p:spPr>
            <a:xfrm>
              <a:off x="9951120" y="4874316"/>
              <a:ext cx="63019" cy="7474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1AF3E39F-A2D7-5A4A-BD91-5F5F65BC1B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191" y="4322941"/>
            <a:ext cx="344251" cy="255001"/>
          </a:xfrm>
          <a:prstGeom prst="rect">
            <a:avLst/>
          </a:prstGeom>
        </p:spPr>
      </p:pic>
      <p:sp>
        <p:nvSpPr>
          <p:cNvPr id="72" name="Freeform 71">
            <a:extLst>
              <a:ext uri="{FF2B5EF4-FFF2-40B4-BE49-F238E27FC236}">
                <a16:creationId xmlns:a16="http://schemas.microsoft.com/office/drawing/2014/main" id="{515F003E-FBA0-1247-AB6F-09577CDFFC02}"/>
              </a:ext>
            </a:extLst>
          </p:cNvPr>
          <p:cNvSpPr/>
          <p:nvPr/>
        </p:nvSpPr>
        <p:spPr>
          <a:xfrm rot="5400000">
            <a:off x="7033679" y="1564657"/>
            <a:ext cx="3482202" cy="4902604"/>
          </a:xfrm>
          <a:custGeom>
            <a:avLst/>
            <a:gdLst>
              <a:gd name="connsiteX0" fmla="*/ 16838 w 3923880"/>
              <a:gd name="connsiteY0" fmla="*/ 2159302 h 4903746"/>
              <a:gd name="connsiteX1" fmla="*/ 845513 w 3923880"/>
              <a:gd name="connsiteY1" fmla="*/ 1873552 h 4903746"/>
              <a:gd name="connsiteX2" fmla="*/ 245438 w 3923880"/>
              <a:gd name="connsiteY2" fmla="*/ 930577 h 4903746"/>
              <a:gd name="connsiteX3" fmla="*/ 688350 w 3923880"/>
              <a:gd name="connsiteY3" fmla="*/ 430515 h 4903746"/>
              <a:gd name="connsiteX4" fmla="*/ 1502738 w 3923880"/>
              <a:gd name="connsiteY4" fmla="*/ 1890 h 4903746"/>
              <a:gd name="connsiteX5" fmla="*/ 2374275 w 3923880"/>
              <a:gd name="connsiteY5" fmla="*/ 601965 h 4903746"/>
              <a:gd name="connsiteX6" fmla="*/ 3331538 w 3923880"/>
              <a:gd name="connsiteY6" fmla="*/ 230490 h 4903746"/>
              <a:gd name="connsiteX7" fmla="*/ 3917325 w 3923880"/>
              <a:gd name="connsiteY7" fmla="*/ 844852 h 4903746"/>
              <a:gd name="connsiteX8" fmla="*/ 2960063 w 3923880"/>
              <a:gd name="connsiteY8" fmla="*/ 2802240 h 4903746"/>
              <a:gd name="connsiteX9" fmla="*/ 3645863 w 3923880"/>
              <a:gd name="connsiteY9" fmla="*/ 3702352 h 4903746"/>
              <a:gd name="connsiteX10" fmla="*/ 2574300 w 3923880"/>
              <a:gd name="connsiteY10" fmla="*/ 4888215 h 4903746"/>
              <a:gd name="connsiteX11" fmla="*/ 831225 w 3923880"/>
              <a:gd name="connsiteY11" fmla="*/ 4345290 h 4903746"/>
              <a:gd name="connsiteX12" fmla="*/ 1388438 w 3923880"/>
              <a:gd name="connsiteY12" fmla="*/ 3845227 h 4903746"/>
              <a:gd name="connsiteX13" fmla="*/ 374025 w 3923880"/>
              <a:gd name="connsiteY13" fmla="*/ 3459465 h 4903746"/>
              <a:gd name="connsiteX14" fmla="*/ 16838 w 3923880"/>
              <a:gd name="connsiteY14" fmla="*/ 2159302 h 4903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23880" h="4903746">
                <a:moveTo>
                  <a:pt x="16838" y="2159302"/>
                </a:moveTo>
                <a:cubicBezTo>
                  <a:pt x="95419" y="1894983"/>
                  <a:pt x="807413" y="2078339"/>
                  <a:pt x="845513" y="1873552"/>
                </a:cubicBezTo>
                <a:cubicBezTo>
                  <a:pt x="883613" y="1668765"/>
                  <a:pt x="271632" y="1171083"/>
                  <a:pt x="245438" y="930577"/>
                </a:cubicBezTo>
                <a:cubicBezTo>
                  <a:pt x="219244" y="690071"/>
                  <a:pt x="478800" y="585296"/>
                  <a:pt x="688350" y="430515"/>
                </a:cubicBezTo>
                <a:cubicBezTo>
                  <a:pt x="897900" y="275734"/>
                  <a:pt x="1221751" y="-26685"/>
                  <a:pt x="1502738" y="1890"/>
                </a:cubicBezTo>
                <a:cubicBezTo>
                  <a:pt x="1783726" y="30465"/>
                  <a:pt x="2069475" y="563865"/>
                  <a:pt x="2374275" y="601965"/>
                </a:cubicBezTo>
                <a:cubicBezTo>
                  <a:pt x="2679075" y="640065"/>
                  <a:pt x="3074363" y="190009"/>
                  <a:pt x="3331538" y="230490"/>
                </a:cubicBezTo>
                <a:cubicBezTo>
                  <a:pt x="3588713" y="270971"/>
                  <a:pt x="3979238" y="416227"/>
                  <a:pt x="3917325" y="844852"/>
                </a:cubicBezTo>
                <a:cubicBezTo>
                  <a:pt x="3855412" y="1273477"/>
                  <a:pt x="3005307" y="2325990"/>
                  <a:pt x="2960063" y="2802240"/>
                </a:cubicBezTo>
                <a:cubicBezTo>
                  <a:pt x="2914819" y="3278490"/>
                  <a:pt x="3710157" y="3354689"/>
                  <a:pt x="3645863" y="3702352"/>
                </a:cubicBezTo>
                <a:cubicBezTo>
                  <a:pt x="3581569" y="4050015"/>
                  <a:pt x="3043406" y="4781059"/>
                  <a:pt x="2574300" y="4888215"/>
                </a:cubicBezTo>
                <a:cubicBezTo>
                  <a:pt x="2105194" y="4995371"/>
                  <a:pt x="1028869" y="4519121"/>
                  <a:pt x="831225" y="4345290"/>
                </a:cubicBezTo>
                <a:cubicBezTo>
                  <a:pt x="633581" y="4171459"/>
                  <a:pt x="1464638" y="3992864"/>
                  <a:pt x="1388438" y="3845227"/>
                </a:cubicBezTo>
                <a:cubicBezTo>
                  <a:pt x="1312238" y="3697590"/>
                  <a:pt x="600244" y="3738071"/>
                  <a:pt x="374025" y="3459465"/>
                </a:cubicBezTo>
                <a:cubicBezTo>
                  <a:pt x="147806" y="3180859"/>
                  <a:pt x="-61743" y="2423621"/>
                  <a:pt x="16838" y="2159302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0F1C315-45A5-EE4A-BDEA-8C2664B8A5E6}"/>
              </a:ext>
            </a:extLst>
          </p:cNvPr>
          <p:cNvSpPr/>
          <p:nvPr/>
        </p:nvSpPr>
        <p:spPr>
          <a:xfrm>
            <a:off x="8532777" y="3715728"/>
            <a:ext cx="60931" cy="723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D4056B9F-9990-0E41-A014-4133E0980F0E}"/>
              </a:ext>
            </a:extLst>
          </p:cNvPr>
          <p:cNvSpPr/>
          <p:nvPr/>
        </p:nvSpPr>
        <p:spPr>
          <a:xfrm>
            <a:off x="8849171" y="2946165"/>
            <a:ext cx="403221" cy="2187578"/>
          </a:xfrm>
          <a:custGeom>
            <a:avLst/>
            <a:gdLst>
              <a:gd name="connsiteX0" fmla="*/ 376035 w 614574"/>
              <a:gd name="connsiteY0" fmla="*/ 3127513 h 3127513"/>
              <a:gd name="connsiteX1" fmla="*/ 4974 w 614574"/>
              <a:gd name="connsiteY1" fmla="*/ 1285461 h 3127513"/>
              <a:gd name="connsiteX2" fmla="*/ 614574 w 614574"/>
              <a:gd name="connsiteY2" fmla="*/ 0 h 312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4574" h="3127513">
                <a:moveTo>
                  <a:pt x="376035" y="3127513"/>
                </a:moveTo>
                <a:cubicBezTo>
                  <a:pt x="170626" y="2467113"/>
                  <a:pt x="-34782" y="1806713"/>
                  <a:pt x="4974" y="1285461"/>
                </a:cubicBezTo>
                <a:cubicBezTo>
                  <a:pt x="44730" y="764209"/>
                  <a:pt x="515183" y="55217"/>
                  <a:pt x="614574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E1BA5D80-C595-B744-9270-ED80F5557039}"/>
              </a:ext>
            </a:extLst>
          </p:cNvPr>
          <p:cNvSpPr/>
          <p:nvPr/>
        </p:nvSpPr>
        <p:spPr>
          <a:xfrm>
            <a:off x="9439100" y="2525845"/>
            <a:ext cx="1015863" cy="2918582"/>
          </a:xfrm>
          <a:custGeom>
            <a:avLst/>
            <a:gdLst>
              <a:gd name="connsiteX0" fmla="*/ 339650 w 1548339"/>
              <a:gd name="connsiteY0" fmla="*/ 4172607 h 4172607"/>
              <a:gd name="connsiteX1" fmla="*/ 76891 w 1548339"/>
              <a:gd name="connsiteY1" fmla="*/ 2144111 h 4172607"/>
              <a:gd name="connsiteX2" fmla="*/ 1548339 w 1548339"/>
              <a:gd name="connsiteY2" fmla="*/ 0 h 417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339" h="4172607">
                <a:moveTo>
                  <a:pt x="339650" y="4172607"/>
                </a:moveTo>
                <a:cubicBezTo>
                  <a:pt x="107546" y="3506076"/>
                  <a:pt x="-124557" y="2839545"/>
                  <a:pt x="76891" y="2144111"/>
                </a:cubicBezTo>
                <a:cubicBezTo>
                  <a:pt x="278339" y="1448677"/>
                  <a:pt x="1212008" y="166414"/>
                  <a:pt x="1548339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 75">
            <a:extLst>
              <a:ext uri="{FF2B5EF4-FFF2-40B4-BE49-F238E27FC236}">
                <a16:creationId xmlns:a16="http://schemas.microsoft.com/office/drawing/2014/main" id="{007720E5-22CC-CE46-A193-6C313563A6F9}"/>
              </a:ext>
            </a:extLst>
          </p:cNvPr>
          <p:cNvSpPr/>
          <p:nvPr/>
        </p:nvSpPr>
        <p:spPr>
          <a:xfrm>
            <a:off x="9718050" y="2731690"/>
            <a:ext cx="964475" cy="2889175"/>
          </a:xfrm>
          <a:custGeom>
            <a:avLst/>
            <a:gdLst>
              <a:gd name="connsiteX0" fmla="*/ 450512 w 1470016"/>
              <a:gd name="connsiteY0" fmla="*/ 4130565 h 4130565"/>
              <a:gd name="connsiteX1" fmla="*/ 51119 w 1470016"/>
              <a:gd name="connsiteY1" fmla="*/ 2207172 h 4130565"/>
              <a:gd name="connsiteX2" fmla="*/ 1470016 w 1470016"/>
              <a:gd name="connsiteY2" fmla="*/ 0 h 4130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70016" h="4130565">
                <a:moveTo>
                  <a:pt x="450512" y="4130565"/>
                </a:moveTo>
                <a:cubicBezTo>
                  <a:pt x="165857" y="3513082"/>
                  <a:pt x="-118798" y="2895599"/>
                  <a:pt x="51119" y="2207172"/>
                </a:cubicBezTo>
                <a:cubicBezTo>
                  <a:pt x="221036" y="1518745"/>
                  <a:pt x="1186237" y="350345"/>
                  <a:pt x="1470016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06144B71-BDBC-174C-948C-2BC83D7F1545}"/>
              </a:ext>
            </a:extLst>
          </p:cNvPr>
          <p:cNvSpPr/>
          <p:nvPr/>
        </p:nvSpPr>
        <p:spPr>
          <a:xfrm>
            <a:off x="9947809" y="3128676"/>
            <a:ext cx="1065715" cy="2580408"/>
          </a:xfrm>
          <a:custGeom>
            <a:avLst/>
            <a:gdLst>
              <a:gd name="connsiteX0" fmla="*/ 363081 w 1624322"/>
              <a:gd name="connsiteY0" fmla="*/ 3689131 h 3689131"/>
              <a:gd name="connsiteX1" fmla="*/ 79302 w 1624322"/>
              <a:gd name="connsiteY1" fmla="*/ 1786758 h 3689131"/>
              <a:gd name="connsiteX2" fmla="*/ 1624322 w 1624322"/>
              <a:gd name="connsiteY2" fmla="*/ 0 h 368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24322" h="3689131">
                <a:moveTo>
                  <a:pt x="363081" y="3689131"/>
                </a:moveTo>
                <a:cubicBezTo>
                  <a:pt x="116088" y="3045372"/>
                  <a:pt x="-130905" y="2401613"/>
                  <a:pt x="79302" y="1786758"/>
                </a:cubicBezTo>
                <a:cubicBezTo>
                  <a:pt x="289509" y="1171903"/>
                  <a:pt x="956915" y="585951"/>
                  <a:pt x="1624322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id="{E0337F4E-56A0-6745-A7E6-2A8822AF1049}"/>
              </a:ext>
            </a:extLst>
          </p:cNvPr>
          <p:cNvSpPr/>
          <p:nvPr/>
        </p:nvSpPr>
        <p:spPr>
          <a:xfrm>
            <a:off x="10114804" y="3716803"/>
            <a:ext cx="1098699" cy="2014336"/>
          </a:xfrm>
          <a:custGeom>
            <a:avLst/>
            <a:gdLst>
              <a:gd name="connsiteX0" fmla="*/ 224168 w 1674595"/>
              <a:gd name="connsiteY0" fmla="*/ 2879835 h 2879835"/>
              <a:gd name="connsiteX1" fmla="*/ 119064 w 1674595"/>
              <a:gd name="connsiteY1" fmla="*/ 1008993 h 2879835"/>
              <a:gd name="connsiteX2" fmla="*/ 1674595 w 1674595"/>
              <a:gd name="connsiteY2" fmla="*/ 0 h 2879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4595" h="2879835">
                <a:moveTo>
                  <a:pt x="224168" y="2879835"/>
                </a:moveTo>
                <a:cubicBezTo>
                  <a:pt x="50747" y="2184400"/>
                  <a:pt x="-122674" y="1488965"/>
                  <a:pt x="119064" y="1008993"/>
                </a:cubicBezTo>
                <a:cubicBezTo>
                  <a:pt x="360802" y="529021"/>
                  <a:pt x="1397823" y="80579"/>
                  <a:pt x="1674595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10253F26-5276-9C48-9477-6DF4324DB5F4}"/>
              </a:ext>
            </a:extLst>
          </p:cNvPr>
          <p:cNvSpPr/>
          <p:nvPr/>
        </p:nvSpPr>
        <p:spPr>
          <a:xfrm>
            <a:off x="10359463" y="4429022"/>
            <a:ext cx="302375" cy="1338875"/>
          </a:xfrm>
          <a:custGeom>
            <a:avLst/>
            <a:gdLst>
              <a:gd name="connsiteX0" fmla="*/ 40454 w 460868"/>
              <a:gd name="connsiteY0" fmla="*/ 1914149 h 1914149"/>
              <a:gd name="connsiteX1" fmla="*/ 40454 w 460868"/>
              <a:gd name="connsiteY1" fmla="*/ 158922 h 1914149"/>
              <a:gd name="connsiteX2" fmla="*/ 460868 w 460868"/>
              <a:gd name="connsiteY2" fmla="*/ 190453 h 191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868" h="1914149">
                <a:moveTo>
                  <a:pt x="40454" y="1914149"/>
                </a:moveTo>
                <a:cubicBezTo>
                  <a:pt x="5419" y="1180177"/>
                  <a:pt x="-29615" y="446205"/>
                  <a:pt x="40454" y="158922"/>
                </a:cubicBezTo>
                <a:cubicBezTo>
                  <a:pt x="110523" y="-128361"/>
                  <a:pt x="285695" y="31046"/>
                  <a:pt x="460868" y="190453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 79">
            <a:extLst>
              <a:ext uri="{FF2B5EF4-FFF2-40B4-BE49-F238E27FC236}">
                <a16:creationId xmlns:a16="http://schemas.microsoft.com/office/drawing/2014/main" id="{B3B83278-CAB0-F44D-A94C-F1F56042EDE0}"/>
              </a:ext>
            </a:extLst>
          </p:cNvPr>
          <p:cNvSpPr/>
          <p:nvPr/>
        </p:nvSpPr>
        <p:spPr>
          <a:xfrm>
            <a:off x="10468754" y="5040090"/>
            <a:ext cx="482707" cy="727807"/>
          </a:xfrm>
          <a:custGeom>
            <a:avLst/>
            <a:gdLst>
              <a:gd name="connsiteX0" fmla="*/ 0 w 735724"/>
              <a:gd name="connsiteY0" fmla="*/ 1040524 h 1040524"/>
              <a:gd name="connsiteX1" fmla="*/ 199697 w 735724"/>
              <a:gd name="connsiteY1" fmla="*/ 315311 h 1040524"/>
              <a:gd name="connsiteX2" fmla="*/ 735724 w 735724"/>
              <a:gd name="connsiteY2" fmla="*/ 0 h 1040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5724" h="1040524">
                <a:moveTo>
                  <a:pt x="0" y="1040524"/>
                </a:moveTo>
                <a:cubicBezTo>
                  <a:pt x="38538" y="764628"/>
                  <a:pt x="77076" y="488732"/>
                  <a:pt x="199697" y="315311"/>
                </a:cubicBezTo>
                <a:cubicBezTo>
                  <a:pt x="322318" y="141890"/>
                  <a:pt x="604345" y="80579"/>
                  <a:pt x="735724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80">
            <a:extLst>
              <a:ext uri="{FF2B5EF4-FFF2-40B4-BE49-F238E27FC236}">
                <a16:creationId xmlns:a16="http://schemas.microsoft.com/office/drawing/2014/main" id="{E4119415-BE94-B04D-B937-0AFB848EAD09}"/>
              </a:ext>
            </a:extLst>
          </p:cNvPr>
          <p:cNvSpPr/>
          <p:nvPr/>
        </p:nvSpPr>
        <p:spPr>
          <a:xfrm>
            <a:off x="7076147" y="3180137"/>
            <a:ext cx="186052" cy="2227532"/>
          </a:xfrm>
          <a:custGeom>
            <a:avLst/>
            <a:gdLst>
              <a:gd name="connsiteX0" fmla="*/ 283573 w 283573"/>
              <a:gd name="connsiteY0" fmla="*/ 3184634 h 3184634"/>
              <a:gd name="connsiteX1" fmla="*/ 10304 w 283573"/>
              <a:gd name="connsiteY1" fmla="*/ 1765738 h 3184634"/>
              <a:gd name="connsiteX2" fmla="*/ 83876 w 283573"/>
              <a:gd name="connsiteY2" fmla="*/ 0 h 318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3573" h="3184634">
                <a:moveTo>
                  <a:pt x="283573" y="3184634"/>
                </a:moveTo>
                <a:cubicBezTo>
                  <a:pt x="163580" y="2740572"/>
                  <a:pt x="43587" y="2296510"/>
                  <a:pt x="10304" y="1765738"/>
                </a:cubicBezTo>
                <a:cubicBezTo>
                  <a:pt x="-22979" y="1234966"/>
                  <a:pt x="30448" y="617483"/>
                  <a:pt x="83876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 81">
            <a:extLst>
              <a:ext uri="{FF2B5EF4-FFF2-40B4-BE49-F238E27FC236}">
                <a16:creationId xmlns:a16="http://schemas.microsoft.com/office/drawing/2014/main" id="{D9777B07-422A-9D46-B080-89B4EFA78F1E}"/>
              </a:ext>
            </a:extLst>
          </p:cNvPr>
          <p:cNvSpPr/>
          <p:nvPr/>
        </p:nvSpPr>
        <p:spPr>
          <a:xfrm>
            <a:off x="8103454" y="2378814"/>
            <a:ext cx="234493" cy="2543651"/>
          </a:xfrm>
          <a:custGeom>
            <a:avLst/>
            <a:gdLst>
              <a:gd name="connsiteX0" fmla="*/ 336384 w 357405"/>
              <a:gd name="connsiteY0" fmla="*/ 3636580 h 3636580"/>
              <a:gd name="connsiteX1" fmla="*/ 53 w 357405"/>
              <a:gd name="connsiteY1" fmla="*/ 1933904 h 3636580"/>
              <a:gd name="connsiteX2" fmla="*/ 357405 w 357405"/>
              <a:gd name="connsiteY2" fmla="*/ 0 h 363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7405" h="3636580">
                <a:moveTo>
                  <a:pt x="336384" y="3636580"/>
                </a:moveTo>
                <a:cubicBezTo>
                  <a:pt x="166466" y="3088290"/>
                  <a:pt x="-3451" y="2540001"/>
                  <a:pt x="53" y="1933904"/>
                </a:cubicBezTo>
                <a:cubicBezTo>
                  <a:pt x="3556" y="1327807"/>
                  <a:pt x="180480" y="663903"/>
                  <a:pt x="357405" y="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 82">
            <a:extLst>
              <a:ext uri="{FF2B5EF4-FFF2-40B4-BE49-F238E27FC236}">
                <a16:creationId xmlns:a16="http://schemas.microsoft.com/office/drawing/2014/main" id="{B5799499-7F86-1941-B91A-AA35185F3E51}"/>
              </a:ext>
            </a:extLst>
          </p:cNvPr>
          <p:cNvSpPr/>
          <p:nvPr/>
        </p:nvSpPr>
        <p:spPr>
          <a:xfrm>
            <a:off x="6469179" y="3805022"/>
            <a:ext cx="4282304" cy="374931"/>
          </a:xfrm>
          <a:custGeom>
            <a:avLst/>
            <a:gdLst>
              <a:gd name="connsiteX0" fmla="*/ 0 w 6526924"/>
              <a:gd name="connsiteY0" fmla="*/ 0 h 536028"/>
              <a:gd name="connsiteX1" fmla="*/ 2869324 w 6526924"/>
              <a:gd name="connsiteY1" fmla="*/ 483476 h 536028"/>
              <a:gd name="connsiteX2" fmla="*/ 4981904 w 6526924"/>
              <a:gd name="connsiteY2" fmla="*/ 10511 h 536028"/>
              <a:gd name="connsiteX3" fmla="*/ 6526924 w 6526924"/>
              <a:gd name="connsiteY3" fmla="*/ 536028 h 536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26924" h="536028">
                <a:moveTo>
                  <a:pt x="0" y="0"/>
                </a:moveTo>
                <a:cubicBezTo>
                  <a:pt x="1019503" y="240862"/>
                  <a:pt x="2039007" y="481724"/>
                  <a:pt x="2869324" y="483476"/>
                </a:cubicBezTo>
                <a:cubicBezTo>
                  <a:pt x="3699641" y="485228"/>
                  <a:pt x="4372304" y="1752"/>
                  <a:pt x="4981904" y="10511"/>
                </a:cubicBezTo>
                <a:cubicBezTo>
                  <a:pt x="5591504" y="19270"/>
                  <a:pt x="6059214" y="277649"/>
                  <a:pt x="6526924" y="536028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E3778F24-AF20-4D49-B194-1C2B0E04249A}"/>
              </a:ext>
            </a:extLst>
          </p:cNvPr>
          <p:cNvSpPr/>
          <p:nvPr/>
        </p:nvSpPr>
        <p:spPr>
          <a:xfrm>
            <a:off x="6655367" y="5003331"/>
            <a:ext cx="1274836" cy="210614"/>
          </a:xfrm>
          <a:custGeom>
            <a:avLst/>
            <a:gdLst>
              <a:gd name="connsiteX0" fmla="*/ 0 w 1943056"/>
              <a:gd name="connsiteY0" fmla="*/ 0 h 301108"/>
              <a:gd name="connsiteX1" fmla="*/ 1650124 w 1943056"/>
              <a:gd name="connsiteY1" fmla="*/ 262759 h 301108"/>
              <a:gd name="connsiteX2" fmla="*/ 1933903 w 1943056"/>
              <a:gd name="connsiteY2" fmla="*/ 294290 h 301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43056" h="301108">
                <a:moveTo>
                  <a:pt x="0" y="0"/>
                </a:moveTo>
                <a:lnTo>
                  <a:pt x="1650124" y="262759"/>
                </a:lnTo>
                <a:cubicBezTo>
                  <a:pt x="1972441" y="311807"/>
                  <a:pt x="1953172" y="303048"/>
                  <a:pt x="1933903" y="294290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283C9199-9997-7A4E-BE92-67D60CFB8BEB}"/>
              </a:ext>
            </a:extLst>
          </p:cNvPr>
          <p:cNvSpPr/>
          <p:nvPr/>
        </p:nvSpPr>
        <p:spPr>
          <a:xfrm>
            <a:off x="9317153" y="5105096"/>
            <a:ext cx="1675684" cy="236409"/>
          </a:xfrm>
          <a:custGeom>
            <a:avLst/>
            <a:gdLst>
              <a:gd name="connsiteX0" fmla="*/ 0 w 2554013"/>
              <a:gd name="connsiteY0" fmla="*/ 232884 h 337987"/>
              <a:gd name="connsiteX1" fmla="*/ 777765 w 2554013"/>
              <a:gd name="connsiteY1" fmla="*/ 1656 h 337987"/>
              <a:gd name="connsiteX2" fmla="*/ 2554013 w 2554013"/>
              <a:gd name="connsiteY2" fmla="*/ 337987 h 337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4013" h="337987">
                <a:moveTo>
                  <a:pt x="0" y="232884"/>
                </a:moveTo>
                <a:cubicBezTo>
                  <a:pt x="176048" y="108511"/>
                  <a:pt x="352096" y="-15861"/>
                  <a:pt x="777765" y="1656"/>
                </a:cubicBezTo>
                <a:cubicBezTo>
                  <a:pt x="1203434" y="19173"/>
                  <a:pt x="1878723" y="178580"/>
                  <a:pt x="2554013" y="337987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>
            <a:extLst>
              <a:ext uri="{FF2B5EF4-FFF2-40B4-BE49-F238E27FC236}">
                <a16:creationId xmlns:a16="http://schemas.microsoft.com/office/drawing/2014/main" id="{EE994789-F508-974D-8D28-EABB70F1EFBF}"/>
              </a:ext>
            </a:extLst>
          </p:cNvPr>
          <p:cNvSpPr/>
          <p:nvPr/>
        </p:nvSpPr>
        <p:spPr>
          <a:xfrm>
            <a:off x="7593197" y="2944886"/>
            <a:ext cx="3482389" cy="264657"/>
          </a:xfrm>
          <a:custGeom>
            <a:avLst/>
            <a:gdLst>
              <a:gd name="connsiteX0" fmla="*/ 0 w 5307725"/>
              <a:gd name="connsiteY0" fmla="*/ 0 h 378372"/>
              <a:gd name="connsiteX1" fmla="*/ 1671145 w 5307725"/>
              <a:gd name="connsiteY1" fmla="*/ 178676 h 378372"/>
              <a:gd name="connsiteX2" fmla="*/ 3993931 w 5307725"/>
              <a:gd name="connsiteY2" fmla="*/ 42041 h 378372"/>
              <a:gd name="connsiteX3" fmla="*/ 5307725 w 5307725"/>
              <a:gd name="connsiteY3" fmla="*/ 378372 h 378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7725" h="378372">
                <a:moveTo>
                  <a:pt x="0" y="0"/>
                </a:moveTo>
                <a:cubicBezTo>
                  <a:pt x="502745" y="85834"/>
                  <a:pt x="1005490" y="171669"/>
                  <a:pt x="1671145" y="178676"/>
                </a:cubicBezTo>
                <a:cubicBezTo>
                  <a:pt x="2336800" y="185683"/>
                  <a:pt x="3387835" y="8758"/>
                  <a:pt x="3993931" y="42041"/>
                </a:cubicBezTo>
                <a:cubicBezTo>
                  <a:pt x="4600027" y="75324"/>
                  <a:pt x="4953876" y="226848"/>
                  <a:pt x="5307725" y="378372"/>
                </a:cubicBezTo>
              </a:path>
            </a:pathLst>
          </a:cu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34191A4-FBD7-EC4B-8C6D-CE5A7C15BE33}"/>
              </a:ext>
            </a:extLst>
          </p:cNvPr>
          <p:cNvGrpSpPr/>
          <p:nvPr/>
        </p:nvGrpSpPr>
        <p:grpSpPr>
          <a:xfrm>
            <a:off x="7667584" y="2922077"/>
            <a:ext cx="1973789" cy="1655865"/>
            <a:chOff x="2143361" y="2336798"/>
            <a:chExt cx="3536571" cy="2931157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6B950321-E189-114D-9DD7-B821E0773A58}"/>
                </a:ext>
              </a:extLst>
            </p:cNvPr>
            <p:cNvSpPr/>
            <p:nvPr/>
          </p:nvSpPr>
          <p:spPr>
            <a:xfrm>
              <a:off x="2143361" y="2336798"/>
              <a:ext cx="2928703" cy="2931157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0">
                    <a:srgbClr val="C00000"/>
                  </a:gs>
                  <a:gs pos="100000">
                    <a:srgbClr val="00B050"/>
                  </a:gs>
                  <a:gs pos="100000">
                    <a:srgbClr val="00B050"/>
                  </a:gs>
                  <a:gs pos="99000">
                    <a:srgbClr val="00B050"/>
                  </a:gs>
                </a:gsLst>
                <a:lin ang="0" scaled="0"/>
                <a:tileRect/>
              </a:gra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6B0F7035-19CE-DE43-9E77-BEC379EF2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70614" y="4011590"/>
              <a:ext cx="950163" cy="394875"/>
            </a:xfrm>
            <a:prstGeom prst="rect">
              <a:avLst/>
            </a:prstGeom>
          </p:spPr>
        </p:pic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AE94856-8A43-DD43-9E21-55CE35EFEF6E}"/>
                </a:ext>
              </a:extLst>
            </p:cNvPr>
            <p:cNvCxnSpPr>
              <a:cxnSpLocks/>
              <a:stCxn id="73" idx="6"/>
            </p:cNvCxnSpPr>
            <p:nvPr/>
          </p:nvCxnSpPr>
          <p:spPr>
            <a:xfrm>
              <a:off x="3802760" y="3805732"/>
              <a:ext cx="1222869" cy="1143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9D30A9E7-CCFA-E844-A29A-37E451B59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71507" y="3409478"/>
              <a:ext cx="508425" cy="421268"/>
            </a:xfrm>
            <a:prstGeom prst="rect">
              <a:avLst/>
            </a:prstGeom>
          </p:spPr>
        </p:pic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7DF19B52-A3F8-EC4A-B889-6B15BA2BB6C9}"/>
              </a:ext>
            </a:extLst>
          </p:cNvPr>
          <p:cNvSpPr/>
          <p:nvPr/>
        </p:nvSpPr>
        <p:spPr>
          <a:xfrm>
            <a:off x="9268837" y="3781681"/>
            <a:ext cx="60931" cy="723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7BBBCE19-2F74-9E42-B6A3-2F2D67C5B9D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45369" y="3449923"/>
            <a:ext cx="275329" cy="250300"/>
          </a:xfrm>
          <a:prstGeom prst="rect">
            <a:avLst/>
          </a:prstGeom>
        </p:spPr>
      </p:pic>
      <p:sp>
        <p:nvSpPr>
          <p:cNvPr id="94" name="Circular Arrow 93">
            <a:extLst>
              <a:ext uri="{FF2B5EF4-FFF2-40B4-BE49-F238E27FC236}">
                <a16:creationId xmlns:a16="http://schemas.microsoft.com/office/drawing/2014/main" id="{06B63DB2-D441-314C-A417-9A2CEF2F4160}"/>
              </a:ext>
            </a:extLst>
          </p:cNvPr>
          <p:cNvSpPr/>
          <p:nvPr/>
        </p:nvSpPr>
        <p:spPr>
          <a:xfrm rot="17578294">
            <a:off x="5268912" y="1164553"/>
            <a:ext cx="2670451" cy="496660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655753"/>
              <a:gd name="adj5" fmla="val 125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0552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CB2B-8DAA-AC4F-9051-39F930E6B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Idea: do gradient descent in the distribution by searching parameters in the transformed region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1EAF96B-B1A0-4248-9955-90ED43F0F4F4}"/>
              </a:ext>
            </a:extLst>
          </p:cNvPr>
          <p:cNvCxnSpPr>
            <a:cxnSpLocks/>
          </p:cNvCxnSpPr>
          <p:nvPr/>
        </p:nvCxnSpPr>
        <p:spPr>
          <a:xfrm>
            <a:off x="2225136" y="2565503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C64010F-112A-0744-9E76-BA8AFEA199CA}"/>
              </a:ext>
            </a:extLst>
          </p:cNvPr>
          <p:cNvCxnSpPr>
            <a:cxnSpLocks/>
          </p:cNvCxnSpPr>
          <p:nvPr/>
        </p:nvCxnSpPr>
        <p:spPr>
          <a:xfrm>
            <a:off x="3022022" y="2550671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AFB451-4DC2-6544-9ED3-583A1A67FBDB}"/>
              </a:ext>
            </a:extLst>
          </p:cNvPr>
          <p:cNvCxnSpPr>
            <a:cxnSpLocks/>
          </p:cNvCxnSpPr>
          <p:nvPr/>
        </p:nvCxnSpPr>
        <p:spPr>
          <a:xfrm>
            <a:off x="3797314" y="2549471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0DFBDA-52D9-0644-90BD-0EC121C51B44}"/>
              </a:ext>
            </a:extLst>
          </p:cNvPr>
          <p:cNvCxnSpPr>
            <a:cxnSpLocks/>
          </p:cNvCxnSpPr>
          <p:nvPr/>
        </p:nvCxnSpPr>
        <p:spPr>
          <a:xfrm>
            <a:off x="4550061" y="2558868"/>
            <a:ext cx="1" cy="28591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CA7CD63-195F-514C-BD0B-EB06F72A88C4}"/>
              </a:ext>
            </a:extLst>
          </p:cNvPr>
          <p:cNvCxnSpPr>
            <a:cxnSpLocks/>
          </p:cNvCxnSpPr>
          <p:nvPr/>
        </p:nvCxnSpPr>
        <p:spPr>
          <a:xfrm rot="5400000">
            <a:off x="3165663" y="1166200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AC1FD0-3F2A-AF4B-81AA-769D69C63A83}"/>
              </a:ext>
            </a:extLst>
          </p:cNvPr>
          <p:cNvCxnSpPr>
            <a:cxnSpLocks/>
          </p:cNvCxnSpPr>
          <p:nvPr/>
        </p:nvCxnSpPr>
        <p:spPr>
          <a:xfrm rot="5400000">
            <a:off x="3167110" y="1991811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E1DEDA3-6C49-5A4C-9451-218BB4253C8C}"/>
              </a:ext>
            </a:extLst>
          </p:cNvPr>
          <p:cNvCxnSpPr>
            <a:cxnSpLocks/>
          </p:cNvCxnSpPr>
          <p:nvPr/>
        </p:nvCxnSpPr>
        <p:spPr>
          <a:xfrm rot="5400000">
            <a:off x="3155782" y="2793415"/>
            <a:ext cx="1" cy="34464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A6C3ED55-87BB-3B4F-AD1D-9670A1615D20}"/>
              </a:ext>
            </a:extLst>
          </p:cNvPr>
          <p:cNvSpPr/>
          <p:nvPr/>
        </p:nvSpPr>
        <p:spPr>
          <a:xfrm>
            <a:off x="3303894" y="3942889"/>
            <a:ext cx="63019" cy="7474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E0C1280-F544-4D49-80C3-32A4F34258CE}"/>
              </a:ext>
            </a:extLst>
          </p:cNvPr>
          <p:cNvSpPr/>
          <p:nvPr/>
        </p:nvSpPr>
        <p:spPr>
          <a:xfrm>
            <a:off x="4453822" y="3578382"/>
            <a:ext cx="63019" cy="7474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DC328B-25E1-AE4E-BB41-DA1276E31CDD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3366913" y="3615757"/>
            <a:ext cx="1086909" cy="364507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CD8E1C-C84F-6E42-9E9D-DF3D734DD350}"/>
              </a:ext>
            </a:extLst>
          </p:cNvPr>
          <p:cNvCxnSpPr>
            <a:cxnSpLocks/>
          </p:cNvCxnSpPr>
          <p:nvPr/>
        </p:nvCxnSpPr>
        <p:spPr>
          <a:xfrm flipV="1">
            <a:off x="1424555" y="2477011"/>
            <a:ext cx="0" cy="2915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446A0AD-E671-F94D-986F-E133ECCE864B}"/>
              </a:ext>
            </a:extLst>
          </p:cNvPr>
          <p:cNvCxnSpPr>
            <a:cxnSpLocks/>
          </p:cNvCxnSpPr>
          <p:nvPr/>
        </p:nvCxnSpPr>
        <p:spPr>
          <a:xfrm>
            <a:off x="1424555" y="5392623"/>
            <a:ext cx="3395561" cy="32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7ED3D840-1BAF-3543-8747-68775594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099" y="3771252"/>
            <a:ext cx="112034" cy="211078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FA9BF47D-0160-9946-83B9-711FD416D11F}"/>
              </a:ext>
            </a:extLst>
          </p:cNvPr>
          <p:cNvGrpSpPr/>
          <p:nvPr/>
        </p:nvGrpSpPr>
        <p:grpSpPr>
          <a:xfrm>
            <a:off x="6096000" y="2319030"/>
            <a:ext cx="4902475" cy="3493038"/>
            <a:chOff x="997128" y="1447310"/>
            <a:chExt cx="7472362" cy="4978398"/>
          </a:xfrm>
        </p:grpSpPr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1EA0ADA-C3BA-BF49-9647-9436EFD1393E}"/>
                </a:ext>
              </a:extLst>
            </p:cNvPr>
            <p:cNvSpPr/>
            <p:nvPr/>
          </p:nvSpPr>
          <p:spPr>
            <a:xfrm rot="5400000">
              <a:off x="2244110" y="200328"/>
              <a:ext cx="4978398" cy="7472362"/>
            </a:xfrm>
            <a:custGeom>
              <a:avLst/>
              <a:gdLst>
                <a:gd name="connsiteX0" fmla="*/ 16838 w 3923880"/>
                <a:gd name="connsiteY0" fmla="*/ 2159302 h 4903746"/>
                <a:gd name="connsiteX1" fmla="*/ 845513 w 3923880"/>
                <a:gd name="connsiteY1" fmla="*/ 1873552 h 4903746"/>
                <a:gd name="connsiteX2" fmla="*/ 245438 w 3923880"/>
                <a:gd name="connsiteY2" fmla="*/ 930577 h 4903746"/>
                <a:gd name="connsiteX3" fmla="*/ 688350 w 3923880"/>
                <a:gd name="connsiteY3" fmla="*/ 430515 h 4903746"/>
                <a:gd name="connsiteX4" fmla="*/ 1502738 w 3923880"/>
                <a:gd name="connsiteY4" fmla="*/ 1890 h 4903746"/>
                <a:gd name="connsiteX5" fmla="*/ 2374275 w 3923880"/>
                <a:gd name="connsiteY5" fmla="*/ 601965 h 4903746"/>
                <a:gd name="connsiteX6" fmla="*/ 3331538 w 3923880"/>
                <a:gd name="connsiteY6" fmla="*/ 230490 h 4903746"/>
                <a:gd name="connsiteX7" fmla="*/ 3917325 w 3923880"/>
                <a:gd name="connsiteY7" fmla="*/ 844852 h 4903746"/>
                <a:gd name="connsiteX8" fmla="*/ 2960063 w 3923880"/>
                <a:gd name="connsiteY8" fmla="*/ 2802240 h 4903746"/>
                <a:gd name="connsiteX9" fmla="*/ 3645863 w 3923880"/>
                <a:gd name="connsiteY9" fmla="*/ 3702352 h 4903746"/>
                <a:gd name="connsiteX10" fmla="*/ 2574300 w 3923880"/>
                <a:gd name="connsiteY10" fmla="*/ 4888215 h 4903746"/>
                <a:gd name="connsiteX11" fmla="*/ 831225 w 3923880"/>
                <a:gd name="connsiteY11" fmla="*/ 4345290 h 4903746"/>
                <a:gd name="connsiteX12" fmla="*/ 1388438 w 3923880"/>
                <a:gd name="connsiteY12" fmla="*/ 3845227 h 4903746"/>
                <a:gd name="connsiteX13" fmla="*/ 374025 w 3923880"/>
                <a:gd name="connsiteY13" fmla="*/ 3459465 h 4903746"/>
                <a:gd name="connsiteX14" fmla="*/ 16838 w 3923880"/>
                <a:gd name="connsiteY14" fmla="*/ 2159302 h 490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23880" h="4903746">
                  <a:moveTo>
                    <a:pt x="16838" y="2159302"/>
                  </a:moveTo>
                  <a:cubicBezTo>
                    <a:pt x="95419" y="1894983"/>
                    <a:pt x="807413" y="2078339"/>
                    <a:pt x="845513" y="1873552"/>
                  </a:cubicBezTo>
                  <a:cubicBezTo>
                    <a:pt x="883613" y="1668765"/>
                    <a:pt x="271632" y="1171083"/>
                    <a:pt x="245438" y="930577"/>
                  </a:cubicBezTo>
                  <a:cubicBezTo>
                    <a:pt x="219244" y="690071"/>
                    <a:pt x="478800" y="585296"/>
                    <a:pt x="688350" y="430515"/>
                  </a:cubicBezTo>
                  <a:cubicBezTo>
                    <a:pt x="897900" y="275734"/>
                    <a:pt x="1221751" y="-26685"/>
                    <a:pt x="1502738" y="1890"/>
                  </a:cubicBezTo>
                  <a:cubicBezTo>
                    <a:pt x="1783726" y="30465"/>
                    <a:pt x="2069475" y="563865"/>
                    <a:pt x="2374275" y="601965"/>
                  </a:cubicBezTo>
                  <a:cubicBezTo>
                    <a:pt x="2679075" y="640065"/>
                    <a:pt x="3074363" y="190009"/>
                    <a:pt x="3331538" y="230490"/>
                  </a:cubicBezTo>
                  <a:cubicBezTo>
                    <a:pt x="3588713" y="270971"/>
                    <a:pt x="3979238" y="416227"/>
                    <a:pt x="3917325" y="844852"/>
                  </a:cubicBezTo>
                  <a:cubicBezTo>
                    <a:pt x="3855412" y="1273477"/>
                    <a:pt x="3005307" y="2325990"/>
                    <a:pt x="2960063" y="2802240"/>
                  </a:cubicBezTo>
                  <a:cubicBezTo>
                    <a:pt x="2914819" y="3278490"/>
                    <a:pt x="3710157" y="3354689"/>
                    <a:pt x="3645863" y="3702352"/>
                  </a:cubicBezTo>
                  <a:cubicBezTo>
                    <a:pt x="3581569" y="4050015"/>
                    <a:pt x="3043406" y="4781059"/>
                    <a:pt x="2574300" y="4888215"/>
                  </a:cubicBezTo>
                  <a:cubicBezTo>
                    <a:pt x="2105194" y="4995371"/>
                    <a:pt x="1028869" y="4519121"/>
                    <a:pt x="831225" y="4345290"/>
                  </a:cubicBezTo>
                  <a:cubicBezTo>
                    <a:pt x="633581" y="4171459"/>
                    <a:pt x="1464638" y="3992864"/>
                    <a:pt x="1388438" y="3845227"/>
                  </a:cubicBezTo>
                  <a:cubicBezTo>
                    <a:pt x="1312238" y="3697590"/>
                    <a:pt x="600244" y="3738071"/>
                    <a:pt x="374025" y="3459465"/>
                  </a:cubicBezTo>
                  <a:cubicBezTo>
                    <a:pt x="147806" y="3180859"/>
                    <a:pt x="-61743" y="2423621"/>
                    <a:pt x="16838" y="2159302"/>
                  </a:cubicBez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32FA498-0344-B147-B045-8A942E640C47}"/>
                </a:ext>
              </a:extLst>
            </p:cNvPr>
            <p:cNvSpPr/>
            <p:nvPr/>
          </p:nvSpPr>
          <p:spPr>
            <a:xfrm>
              <a:off x="4146331" y="2405229"/>
              <a:ext cx="3736428" cy="2822027"/>
            </a:xfrm>
            <a:custGeom>
              <a:avLst/>
              <a:gdLst>
                <a:gd name="connsiteX0" fmla="*/ 0 w 3736428"/>
                <a:gd name="connsiteY0" fmla="*/ 2822027 h 2822027"/>
                <a:gd name="connsiteX1" fmla="*/ 3736428 w 3736428"/>
                <a:gd name="connsiteY1" fmla="*/ 0 h 2822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736428" h="2822027">
                  <a:moveTo>
                    <a:pt x="0" y="2822027"/>
                  </a:moveTo>
                  <a:lnTo>
                    <a:pt x="3736428" y="0"/>
                  </a:ln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2F1D3380-D93A-5742-A141-7B2601344965}"/>
                </a:ext>
              </a:extLst>
            </p:cNvPr>
            <p:cNvSpPr/>
            <p:nvPr/>
          </p:nvSpPr>
          <p:spPr>
            <a:xfrm>
              <a:off x="6432331" y="3776829"/>
              <a:ext cx="1718442" cy="2364827"/>
            </a:xfrm>
            <a:custGeom>
              <a:avLst/>
              <a:gdLst>
                <a:gd name="connsiteX0" fmla="*/ 0 w 1718442"/>
                <a:gd name="connsiteY0" fmla="*/ 2364827 h 2364827"/>
                <a:gd name="connsiteX1" fmla="*/ 488731 w 1718442"/>
                <a:gd name="connsiteY1" fmla="*/ 819807 h 2364827"/>
                <a:gd name="connsiteX2" fmla="*/ 1718442 w 1718442"/>
                <a:gd name="connsiteY2" fmla="*/ 0 h 236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8442" h="2364827">
                  <a:moveTo>
                    <a:pt x="0" y="2364827"/>
                  </a:moveTo>
                  <a:cubicBezTo>
                    <a:pt x="101162" y="1789386"/>
                    <a:pt x="202324" y="1213945"/>
                    <a:pt x="488731" y="819807"/>
                  </a:cubicBezTo>
                  <a:cubicBezTo>
                    <a:pt x="775138" y="425669"/>
                    <a:pt x="1246790" y="212834"/>
                    <a:pt x="1718442" y="0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56F71C9-4F18-3F42-86A7-EDBA001B08F2}"/>
                </a:ext>
              </a:extLst>
            </p:cNvPr>
            <p:cNvSpPr/>
            <p:nvPr/>
          </p:nvSpPr>
          <p:spPr>
            <a:xfrm>
              <a:off x="1103586" y="2515588"/>
              <a:ext cx="4761187" cy="1418896"/>
            </a:xfrm>
            <a:custGeom>
              <a:avLst/>
              <a:gdLst>
                <a:gd name="connsiteX0" fmla="*/ 0 w 4761187"/>
                <a:gd name="connsiteY0" fmla="*/ 1418896 h 1418896"/>
                <a:gd name="connsiteX1" fmla="*/ 3831021 w 4761187"/>
                <a:gd name="connsiteY1" fmla="*/ 882868 h 1418896"/>
                <a:gd name="connsiteX2" fmla="*/ 4761187 w 4761187"/>
                <a:gd name="connsiteY2" fmla="*/ 0 h 141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1187" h="1418896">
                  <a:moveTo>
                    <a:pt x="0" y="1418896"/>
                  </a:moveTo>
                  <a:cubicBezTo>
                    <a:pt x="1518745" y="1269123"/>
                    <a:pt x="3037490" y="1119351"/>
                    <a:pt x="3831021" y="882868"/>
                  </a:cubicBezTo>
                  <a:cubicBezTo>
                    <a:pt x="4624552" y="646385"/>
                    <a:pt x="4692869" y="323192"/>
                    <a:pt x="4761187" y="0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389A5FA6-90CD-7A47-B599-93647380FB6E}"/>
                </a:ext>
              </a:extLst>
            </p:cNvPr>
            <p:cNvSpPr/>
            <p:nvPr/>
          </p:nvSpPr>
          <p:spPr>
            <a:xfrm>
              <a:off x="2900856" y="1522359"/>
              <a:ext cx="1684520" cy="1015177"/>
            </a:xfrm>
            <a:custGeom>
              <a:avLst/>
              <a:gdLst>
                <a:gd name="connsiteX0" fmla="*/ 0 w 1684520"/>
                <a:gd name="connsiteY0" fmla="*/ 851338 h 1015177"/>
                <a:gd name="connsiteX1" fmla="*/ 1261242 w 1684520"/>
                <a:gd name="connsiteY1" fmla="*/ 1008993 h 1015177"/>
                <a:gd name="connsiteX2" fmla="*/ 1671145 w 1684520"/>
                <a:gd name="connsiteY2" fmla="*/ 662152 h 1015177"/>
                <a:gd name="connsiteX3" fmla="*/ 1545021 w 1684520"/>
                <a:gd name="connsiteY3" fmla="*/ 0 h 101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4520" h="1015177">
                  <a:moveTo>
                    <a:pt x="0" y="851338"/>
                  </a:moveTo>
                  <a:cubicBezTo>
                    <a:pt x="491359" y="945931"/>
                    <a:pt x="982718" y="1040524"/>
                    <a:pt x="1261242" y="1008993"/>
                  </a:cubicBezTo>
                  <a:cubicBezTo>
                    <a:pt x="1539766" y="977462"/>
                    <a:pt x="1623849" y="830317"/>
                    <a:pt x="1671145" y="662152"/>
                  </a:cubicBezTo>
                  <a:cubicBezTo>
                    <a:pt x="1718442" y="493986"/>
                    <a:pt x="1631731" y="246993"/>
                    <a:pt x="1545021" y="0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52BA34A9-1C97-5A44-B9EC-5204DF5B4C16}"/>
                </a:ext>
              </a:extLst>
            </p:cNvPr>
            <p:cNvSpPr/>
            <p:nvPr/>
          </p:nvSpPr>
          <p:spPr>
            <a:xfrm>
              <a:off x="3704897" y="1711546"/>
              <a:ext cx="4099034" cy="4587766"/>
            </a:xfrm>
            <a:custGeom>
              <a:avLst/>
              <a:gdLst>
                <a:gd name="connsiteX0" fmla="*/ 0 w 4099034"/>
                <a:gd name="connsiteY0" fmla="*/ 0 h 4587766"/>
                <a:gd name="connsiteX1" fmla="*/ 1545020 w 4099034"/>
                <a:gd name="connsiteY1" fmla="*/ 1229710 h 4587766"/>
                <a:gd name="connsiteX2" fmla="*/ 2900855 w 4099034"/>
                <a:gd name="connsiteY2" fmla="*/ 1891862 h 4587766"/>
                <a:gd name="connsiteX3" fmla="*/ 4099034 w 4099034"/>
                <a:gd name="connsiteY3" fmla="*/ 4587766 h 458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9034" h="4587766">
                  <a:moveTo>
                    <a:pt x="0" y="0"/>
                  </a:moveTo>
                  <a:cubicBezTo>
                    <a:pt x="530772" y="457200"/>
                    <a:pt x="1061544" y="914400"/>
                    <a:pt x="1545020" y="1229710"/>
                  </a:cubicBezTo>
                  <a:cubicBezTo>
                    <a:pt x="2028496" y="1545020"/>
                    <a:pt x="2475186" y="1332186"/>
                    <a:pt x="2900855" y="1891862"/>
                  </a:cubicBezTo>
                  <a:cubicBezTo>
                    <a:pt x="3326524" y="2451538"/>
                    <a:pt x="3712779" y="3519652"/>
                    <a:pt x="4099034" y="4587766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0E5D40D-B93C-0641-B4E9-13C9990BDF16}"/>
                </a:ext>
              </a:extLst>
            </p:cNvPr>
            <p:cNvSpPr/>
            <p:nvPr/>
          </p:nvSpPr>
          <p:spPr>
            <a:xfrm>
              <a:off x="6400800" y="2137215"/>
              <a:ext cx="1860331" cy="1545021"/>
            </a:xfrm>
            <a:custGeom>
              <a:avLst/>
              <a:gdLst>
                <a:gd name="connsiteX0" fmla="*/ 0 w 1860331"/>
                <a:gd name="connsiteY0" fmla="*/ 0 h 1545021"/>
                <a:gd name="connsiteX1" fmla="*/ 1182414 w 1860331"/>
                <a:gd name="connsiteY1" fmla="*/ 599090 h 1545021"/>
                <a:gd name="connsiteX2" fmla="*/ 1860331 w 1860331"/>
                <a:gd name="connsiteY2" fmla="*/ 1545021 h 154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0331" h="1545021">
                  <a:moveTo>
                    <a:pt x="0" y="0"/>
                  </a:moveTo>
                  <a:cubicBezTo>
                    <a:pt x="436179" y="170793"/>
                    <a:pt x="872359" y="341587"/>
                    <a:pt x="1182414" y="599090"/>
                  </a:cubicBezTo>
                  <a:cubicBezTo>
                    <a:pt x="1492469" y="856594"/>
                    <a:pt x="1676400" y="1200807"/>
                    <a:pt x="1860331" y="1545021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9365C7A-8A4E-5549-91D2-04A7151F3260}"/>
                </a:ext>
              </a:extLst>
            </p:cNvPr>
            <p:cNvSpPr/>
            <p:nvPr/>
          </p:nvSpPr>
          <p:spPr>
            <a:xfrm>
              <a:off x="1560786" y="2957022"/>
              <a:ext cx="2995449" cy="2364828"/>
            </a:xfrm>
            <a:custGeom>
              <a:avLst/>
              <a:gdLst>
                <a:gd name="connsiteX0" fmla="*/ 0 w 2995449"/>
                <a:gd name="connsiteY0" fmla="*/ 0 h 2364828"/>
                <a:gd name="connsiteX1" fmla="*/ 1340069 w 2995449"/>
                <a:gd name="connsiteY1" fmla="*/ 1040524 h 2364828"/>
                <a:gd name="connsiteX2" fmla="*/ 2443656 w 2995449"/>
                <a:gd name="connsiteY2" fmla="*/ 1545021 h 2364828"/>
                <a:gd name="connsiteX3" fmla="*/ 2995449 w 2995449"/>
                <a:gd name="connsiteY3" fmla="*/ 2364828 h 236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5449" h="2364828">
                  <a:moveTo>
                    <a:pt x="0" y="0"/>
                  </a:moveTo>
                  <a:cubicBezTo>
                    <a:pt x="466396" y="391510"/>
                    <a:pt x="932793" y="783021"/>
                    <a:pt x="1340069" y="1040524"/>
                  </a:cubicBezTo>
                  <a:cubicBezTo>
                    <a:pt x="1747345" y="1298028"/>
                    <a:pt x="2167759" y="1324304"/>
                    <a:pt x="2443656" y="1545021"/>
                  </a:cubicBezTo>
                  <a:cubicBezTo>
                    <a:pt x="2719553" y="1765738"/>
                    <a:pt x="2857501" y="2065283"/>
                    <a:pt x="2995449" y="2364828"/>
                  </a:cubicBezTo>
                </a:path>
              </a:pathLst>
            </a:cu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F608788-44AE-1646-9965-4CCC9FA9E084}"/>
                </a:ext>
              </a:extLst>
            </p:cNvPr>
            <p:cNvSpPr/>
            <p:nvPr/>
          </p:nvSpPr>
          <p:spPr>
            <a:xfrm>
              <a:off x="4381794" y="3469632"/>
              <a:ext cx="92869" cy="1034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648CEA15-B9A6-5F4B-B2DE-6B171EA78695}"/>
                </a:ext>
              </a:extLst>
            </p:cNvPr>
            <p:cNvSpPr/>
            <p:nvPr/>
          </p:nvSpPr>
          <p:spPr>
            <a:xfrm>
              <a:off x="2917443" y="2055775"/>
              <a:ext cx="2928702" cy="2931157"/>
            </a:xfrm>
            <a:prstGeom prst="ellipse">
              <a:avLst/>
            </a:prstGeom>
            <a:noFill/>
            <a:ln w="60325">
              <a:gradFill flip="none" rotWithShape="1">
                <a:gsLst>
                  <a:gs pos="0">
                    <a:srgbClr val="C00000"/>
                  </a:gs>
                  <a:gs pos="100000">
                    <a:srgbClr val="00B050"/>
                  </a:gs>
                  <a:gs pos="100000">
                    <a:srgbClr val="00B050"/>
                  </a:gs>
                  <a:gs pos="99000">
                    <a:srgbClr val="00B050"/>
                  </a:gs>
                </a:gsLst>
                <a:lin ang="0" scaled="0"/>
                <a:tileRect/>
              </a:gra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BE2A79D-915E-ED44-B8AE-37ADEC99C3A1}"/>
                </a:ext>
              </a:extLst>
            </p:cNvPr>
            <p:cNvSpPr/>
            <p:nvPr/>
          </p:nvSpPr>
          <p:spPr>
            <a:xfrm>
              <a:off x="5799710" y="3587359"/>
              <a:ext cx="92869" cy="1034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5BF098D-B2A2-8746-A664-EC5B4949A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21746" y="3101866"/>
              <a:ext cx="930902" cy="386870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40F5F2F8-E6EF-3B47-9BC3-B697D6F9C442}"/>
                </a:ext>
              </a:extLst>
            </p:cNvPr>
            <p:cNvCxnSpPr>
              <a:cxnSpLocks/>
              <a:endCxn id="43" idx="2"/>
            </p:cNvCxnSpPr>
            <p:nvPr/>
          </p:nvCxnSpPr>
          <p:spPr>
            <a:xfrm>
              <a:off x="4474663" y="3521352"/>
              <a:ext cx="1325047" cy="1177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09B264EE-5632-104B-8C01-E5B9747CF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6911" y="3245454"/>
              <a:ext cx="334085" cy="309340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E858A9C-9269-CD44-AB2E-053F3F5CE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1877" y="3503709"/>
              <a:ext cx="439932" cy="364515"/>
            </a:xfrm>
            <a:prstGeom prst="rect">
              <a:avLst/>
            </a:prstGeom>
          </p:spPr>
        </p:pic>
      </p:grpSp>
      <p:sp>
        <p:nvSpPr>
          <p:cNvPr id="10" name="Freeform 9">
            <a:extLst>
              <a:ext uri="{FF2B5EF4-FFF2-40B4-BE49-F238E27FC236}">
                <a16:creationId xmlns:a16="http://schemas.microsoft.com/office/drawing/2014/main" id="{E9193FAF-E923-554C-8A20-8AD75D44DB34}"/>
              </a:ext>
            </a:extLst>
          </p:cNvPr>
          <p:cNvSpPr/>
          <p:nvPr/>
        </p:nvSpPr>
        <p:spPr>
          <a:xfrm rot="18378738">
            <a:off x="1790261" y="3209103"/>
            <a:ext cx="2702050" cy="1637718"/>
          </a:xfrm>
          <a:custGeom>
            <a:avLst/>
            <a:gdLst>
              <a:gd name="connsiteX0" fmla="*/ 31210 w 2702050"/>
              <a:gd name="connsiteY0" fmla="*/ 75983 h 1637718"/>
              <a:gd name="connsiteX1" fmla="*/ 220396 w 2702050"/>
              <a:gd name="connsiteY1" fmla="*/ 848494 h 1637718"/>
              <a:gd name="connsiteX2" fmla="*/ 1323982 w 2702050"/>
              <a:gd name="connsiteY2" fmla="*/ 1321459 h 1637718"/>
              <a:gd name="connsiteX3" fmla="*/ 1970369 w 2702050"/>
              <a:gd name="connsiteY3" fmla="*/ 1494880 h 1637718"/>
              <a:gd name="connsiteX4" fmla="*/ 2317210 w 2702050"/>
              <a:gd name="connsiteY4" fmla="*/ 1636769 h 1637718"/>
              <a:gd name="connsiteX5" fmla="*/ 2695582 w 2702050"/>
              <a:gd name="connsiteY5" fmla="*/ 1542176 h 1637718"/>
              <a:gd name="connsiteX6" fmla="*/ 2553693 w 2702050"/>
              <a:gd name="connsiteY6" fmla="*/ 1274163 h 1637718"/>
              <a:gd name="connsiteX7" fmla="*/ 2522162 w 2702050"/>
              <a:gd name="connsiteY7" fmla="*/ 612011 h 1637718"/>
              <a:gd name="connsiteX8" fmla="*/ 1938838 w 2702050"/>
              <a:gd name="connsiteY8" fmla="*/ 123280 h 1637718"/>
              <a:gd name="connsiteX9" fmla="*/ 646065 w 2702050"/>
              <a:gd name="connsiteY9" fmla="*/ 28687 h 1637718"/>
              <a:gd name="connsiteX10" fmla="*/ 31210 w 2702050"/>
              <a:gd name="connsiteY10" fmla="*/ 75983 h 163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02050" h="1637718">
                <a:moveTo>
                  <a:pt x="31210" y="75983"/>
                </a:moveTo>
                <a:cubicBezTo>
                  <a:pt x="-39735" y="212617"/>
                  <a:pt x="4934" y="640915"/>
                  <a:pt x="220396" y="848494"/>
                </a:cubicBezTo>
                <a:cubicBezTo>
                  <a:pt x="435858" y="1056073"/>
                  <a:pt x="1032320" y="1213728"/>
                  <a:pt x="1323982" y="1321459"/>
                </a:cubicBezTo>
                <a:cubicBezTo>
                  <a:pt x="1615644" y="1429190"/>
                  <a:pt x="1804831" y="1442328"/>
                  <a:pt x="1970369" y="1494880"/>
                </a:cubicBezTo>
                <a:cubicBezTo>
                  <a:pt x="2135907" y="1547432"/>
                  <a:pt x="2196341" y="1628886"/>
                  <a:pt x="2317210" y="1636769"/>
                </a:cubicBezTo>
                <a:cubicBezTo>
                  <a:pt x="2438079" y="1644652"/>
                  <a:pt x="2656168" y="1602610"/>
                  <a:pt x="2695582" y="1542176"/>
                </a:cubicBezTo>
                <a:cubicBezTo>
                  <a:pt x="2734996" y="1481742"/>
                  <a:pt x="2582596" y="1429191"/>
                  <a:pt x="2553693" y="1274163"/>
                </a:cubicBezTo>
                <a:cubicBezTo>
                  <a:pt x="2524790" y="1119136"/>
                  <a:pt x="2624638" y="803825"/>
                  <a:pt x="2522162" y="612011"/>
                </a:cubicBezTo>
                <a:cubicBezTo>
                  <a:pt x="2419686" y="420197"/>
                  <a:pt x="2251521" y="220501"/>
                  <a:pt x="1938838" y="123280"/>
                </a:cubicBezTo>
                <a:cubicBezTo>
                  <a:pt x="1626155" y="26059"/>
                  <a:pt x="964003" y="28687"/>
                  <a:pt x="646065" y="28687"/>
                </a:cubicBezTo>
                <a:cubicBezTo>
                  <a:pt x="328127" y="28687"/>
                  <a:pt x="102155" y="-60651"/>
                  <a:pt x="31210" y="75983"/>
                </a:cubicBezTo>
                <a:close/>
              </a:path>
            </a:pathLst>
          </a:custGeom>
          <a:noFill/>
          <a:ln w="60325">
            <a:gradFill>
              <a:gsLst>
                <a:gs pos="0">
                  <a:srgbClr val="C00000"/>
                </a:gs>
                <a:gs pos="100000">
                  <a:srgbClr val="00B050"/>
                </a:gs>
                <a:gs pos="100000">
                  <a:srgbClr val="00B050"/>
                </a:gs>
                <a:gs pos="100000">
                  <a:srgbClr val="00B050"/>
                </a:gs>
              </a:gsLst>
              <a:lin ang="5400000" scaled="1"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8DDB2D5B-C603-CA4E-B7B5-AC52264496F5}"/>
              </a:ext>
            </a:extLst>
          </p:cNvPr>
          <p:cNvSpPr/>
          <p:nvPr/>
        </p:nvSpPr>
        <p:spPr>
          <a:xfrm rot="14121568" flipV="1">
            <a:off x="4292060" y="1518618"/>
            <a:ext cx="2738280" cy="416941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655753"/>
              <a:gd name="adj5" fmla="val 125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EE9646-67F3-B649-9903-4A627E1B34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7451" y="3411099"/>
            <a:ext cx="1303824" cy="2494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85E72B-12C8-2E49-8318-E4841559C8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2605" y="5637701"/>
            <a:ext cx="5033056" cy="79699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27FE6DE-5DCA-D74F-ADD8-013DA25EFA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83476" y="3423747"/>
            <a:ext cx="516033" cy="2880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37D11D-AEF7-5347-81B2-662DCE264DEB}"/>
              </a:ext>
            </a:extLst>
          </p:cNvPr>
          <p:cNvSpPr txBox="1"/>
          <p:nvPr/>
        </p:nvSpPr>
        <p:spPr>
          <a:xfrm>
            <a:off x="6040198" y="5997829"/>
            <a:ext cx="4613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this is the </a:t>
            </a:r>
            <a:r>
              <a:rPr lang="en-US" sz="3200" b="1" dirty="0"/>
              <a:t>natural gradient</a:t>
            </a:r>
          </a:p>
        </p:txBody>
      </p:sp>
    </p:spTree>
    <p:extLst>
      <p:ext uri="{BB962C8B-B14F-4D97-AF65-F5344CB8AC3E}">
        <p14:creationId xmlns:p14="http://schemas.microsoft.com/office/powerpoint/2010/main" val="423296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7507-1D22-284A-B3FB-8B329889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8" y="-63261"/>
            <a:ext cx="10515600" cy="1325563"/>
          </a:xfrm>
        </p:spPr>
        <p:txBody>
          <a:bodyPr/>
          <a:lstStyle/>
          <a:p>
            <a:r>
              <a:rPr lang="en-US" dirty="0"/>
              <a:t>Assume </a:t>
            </a:r>
            <a:r>
              <a:rPr lang="en-US" i="1" dirty="0"/>
              <a:t>P(Y|X=x)</a:t>
            </a:r>
            <a:r>
              <a:rPr lang="en-US" dirty="0"/>
              <a:t> has some </a:t>
            </a:r>
            <a:r>
              <a:rPr lang="en-US" b="1" dirty="0"/>
              <a:t>parametric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08ABB-6870-F749-B5D8-0DB6D3A15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82" y="1540669"/>
            <a:ext cx="9774236" cy="4887118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FEE049-AEDC-B648-9CDA-737217761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5616180" y="3220645"/>
            <a:ext cx="959640" cy="1314452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8DD4EEA-7FE0-2D48-B160-21DCD816E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2374105" y="4124623"/>
            <a:ext cx="2389982" cy="1314452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CF3F264-03AC-2D4C-B931-83F4F3007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7960122" y="2871788"/>
            <a:ext cx="1325564" cy="1314452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35CA31-5181-EE4D-8C91-5F94099682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94" b="33759"/>
          <a:stretch/>
        </p:blipFill>
        <p:spPr>
          <a:xfrm rot="5400000">
            <a:off x="9070230" y="2503438"/>
            <a:ext cx="2511324" cy="13144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22CA9F-EC64-B147-BF8B-DAA43B6B8B7C}"/>
              </a:ext>
            </a:extLst>
          </p:cNvPr>
          <p:cNvSpPr txBox="1"/>
          <p:nvPr/>
        </p:nvSpPr>
        <p:spPr>
          <a:xfrm>
            <a:off x="2541188" y="5879148"/>
            <a:ext cx="87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1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1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76EE26-F38E-2A42-8394-60FE82BC1E97}"/>
              </a:ext>
            </a:extLst>
          </p:cNvPr>
          <p:cNvSpPr txBox="1"/>
          <p:nvPr/>
        </p:nvSpPr>
        <p:spPr>
          <a:xfrm>
            <a:off x="5136153" y="5879148"/>
            <a:ext cx="87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2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0.5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60476-1661-CD4A-9C9F-2B1C5C8D4FAF}"/>
              </a:ext>
            </a:extLst>
          </p:cNvPr>
          <p:cNvSpPr txBox="1"/>
          <p:nvPr/>
        </p:nvSpPr>
        <p:spPr>
          <a:xfrm>
            <a:off x="7581003" y="5879148"/>
            <a:ext cx="131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2.5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0.75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895AFD-D497-2C45-B58D-4BCE718503B2}"/>
              </a:ext>
            </a:extLst>
          </p:cNvPr>
          <p:cNvSpPr txBox="1"/>
          <p:nvPr/>
        </p:nvSpPr>
        <p:spPr>
          <a:xfrm>
            <a:off x="9316246" y="5879147"/>
            <a:ext cx="131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3.5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1.5</a:t>
            </a:r>
            <a:endParaRPr lang="el-GR" i="1" dirty="0">
              <a:solidFill>
                <a:srgbClr val="C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552C0F6-7FB7-4F45-9B72-99DA71185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276" y="1389033"/>
            <a:ext cx="3216276" cy="30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39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1EAF96B-B1A0-4248-9955-90ED43F0F4F4}"/>
              </a:ext>
            </a:extLst>
          </p:cNvPr>
          <p:cNvCxnSpPr>
            <a:cxnSpLocks/>
          </p:cNvCxnSpPr>
          <p:nvPr/>
        </p:nvCxnSpPr>
        <p:spPr>
          <a:xfrm>
            <a:off x="2017986" y="1844566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C64010F-112A-0744-9E76-BA8AFEA199CA}"/>
              </a:ext>
            </a:extLst>
          </p:cNvPr>
          <p:cNvCxnSpPr>
            <a:cxnSpLocks/>
          </p:cNvCxnSpPr>
          <p:nvPr/>
        </p:nvCxnSpPr>
        <p:spPr>
          <a:xfrm>
            <a:off x="3192328" y="1824041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AFB451-4DC2-6544-9ED3-583A1A67FBDB}"/>
              </a:ext>
            </a:extLst>
          </p:cNvPr>
          <p:cNvCxnSpPr>
            <a:cxnSpLocks/>
          </p:cNvCxnSpPr>
          <p:nvPr/>
        </p:nvCxnSpPr>
        <p:spPr>
          <a:xfrm>
            <a:off x="4334846" y="1822380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0DFBDA-52D9-0644-90BD-0EC121C51B44}"/>
              </a:ext>
            </a:extLst>
          </p:cNvPr>
          <p:cNvCxnSpPr>
            <a:cxnSpLocks/>
          </p:cNvCxnSpPr>
          <p:nvPr/>
        </p:nvCxnSpPr>
        <p:spPr>
          <a:xfrm>
            <a:off x="5444141" y="1835385"/>
            <a:ext cx="1" cy="39566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CA7CD63-195F-514C-BD0B-EB06F72A88C4}"/>
              </a:ext>
            </a:extLst>
          </p:cNvPr>
          <p:cNvCxnSpPr>
            <a:cxnSpLocks/>
          </p:cNvCxnSpPr>
          <p:nvPr/>
        </p:nvCxnSpPr>
        <p:spPr>
          <a:xfrm rot="5400000">
            <a:off x="3404006" y="-246628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AC1FD0-3F2A-AF4B-81AA-769D69C63A83}"/>
              </a:ext>
            </a:extLst>
          </p:cNvPr>
          <p:cNvCxnSpPr>
            <a:cxnSpLocks/>
          </p:cNvCxnSpPr>
          <p:nvPr/>
        </p:nvCxnSpPr>
        <p:spPr>
          <a:xfrm rot="5400000">
            <a:off x="3406138" y="895890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E1DEDA3-6C49-5A4C-9451-218BB4253C8C}"/>
              </a:ext>
            </a:extLst>
          </p:cNvPr>
          <p:cNvCxnSpPr>
            <a:cxnSpLocks/>
          </p:cNvCxnSpPr>
          <p:nvPr/>
        </p:nvCxnSpPr>
        <p:spPr>
          <a:xfrm rot="5400000">
            <a:off x="3389444" y="2005185"/>
            <a:ext cx="1" cy="50789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7B5CB2B-8DAA-AC4F-9051-39F930E6B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can conveniently compute the natural gradient by applying a transformation to the gradient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6C3ED55-87BB-3B4F-AD1D-9670A1615D20}"/>
              </a:ext>
            </a:extLst>
          </p:cNvPr>
          <p:cNvSpPr/>
          <p:nvPr/>
        </p:nvSpPr>
        <p:spPr>
          <a:xfrm>
            <a:off x="3607712" y="3750656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3E9D63-0018-1640-B0EE-5860F5323EF6}"/>
              </a:ext>
            </a:extLst>
          </p:cNvPr>
          <p:cNvSpPr/>
          <p:nvPr/>
        </p:nvSpPr>
        <p:spPr>
          <a:xfrm>
            <a:off x="2143361" y="2336799"/>
            <a:ext cx="2928702" cy="2931157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C00000"/>
                </a:gs>
                <a:gs pos="100000">
                  <a:srgbClr val="00B050"/>
                </a:gs>
                <a:gs pos="100000">
                  <a:srgbClr val="00B050"/>
                </a:gs>
                <a:gs pos="99000">
                  <a:srgbClr val="00B050"/>
                </a:gs>
              </a:gsLst>
              <a:lin ang="0" scaled="0"/>
              <a:tileRect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E0C1280-F544-4D49-80C3-32A4F34258CE}"/>
              </a:ext>
            </a:extLst>
          </p:cNvPr>
          <p:cNvSpPr/>
          <p:nvPr/>
        </p:nvSpPr>
        <p:spPr>
          <a:xfrm>
            <a:off x="5025628" y="3868383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DC328B-25E1-AE4E-BB41-DA1276E31CDD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3700581" y="3802376"/>
            <a:ext cx="1325047" cy="117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CD8E1C-C84F-6E42-9E9D-DF3D734DD350}"/>
              </a:ext>
            </a:extLst>
          </p:cNvPr>
          <p:cNvCxnSpPr>
            <a:cxnSpLocks/>
          </p:cNvCxnSpPr>
          <p:nvPr/>
        </p:nvCxnSpPr>
        <p:spPr>
          <a:xfrm flipV="1">
            <a:off x="838200" y="1722107"/>
            <a:ext cx="0" cy="4034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446A0AD-E671-F94D-986F-E133ECCE864B}"/>
              </a:ext>
            </a:extLst>
          </p:cNvPr>
          <p:cNvCxnSpPr>
            <a:cxnSpLocks/>
          </p:cNvCxnSpPr>
          <p:nvPr/>
        </p:nvCxnSpPr>
        <p:spPr>
          <a:xfrm>
            <a:off x="838200" y="5756863"/>
            <a:ext cx="5003911" cy="44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7ED3D840-1BAF-3543-8747-68775594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702" y="3513137"/>
            <a:ext cx="165100" cy="292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6857061-8770-F143-B77C-8B94FCBBE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03" y="4050036"/>
            <a:ext cx="611378" cy="284362"/>
          </a:xfrm>
          <a:prstGeom prst="rect">
            <a:avLst/>
          </a:prstGeom>
        </p:spPr>
      </p:pic>
      <p:sp>
        <p:nvSpPr>
          <p:cNvPr id="25" name="Freeform 24">
            <a:extLst>
              <a:ext uri="{FF2B5EF4-FFF2-40B4-BE49-F238E27FC236}">
                <a16:creationId xmlns:a16="http://schemas.microsoft.com/office/drawing/2014/main" id="{56D086EF-E68A-694F-B737-BDAF41E77D5A}"/>
              </a:ext>
            </a:extLst>
          </p:cNvPr>
          <p:cNvSpPr/>
          <p:nvPr/>
        </p:nvSpPr>
        <p:spPr>
          <a:xfrm rot="18378738">
            <a:off x="1693748" y="2610295"/>
            <a:ext cx="3981752" cy="2045826"/>
          </a:xfrm>
          <a:custGeom>
            <a:avLst/>
            <a:gdLst>
              <a:gd name="connsiteX0" fmla="*/ 31210 w 2702050"/>
              <a:gd name="connsiteY0" fmla="*/ 75983 h 1637718"/>
              <a:gd name="connsiteX1" fmla="*/ 220396 w 2702050"/>
              <a:gd name="connsiteY1" fmla="*/ 848494 h 1637718"/>
              <a:gd name="connsiteX2" fmla="*/ 1323982 w 2702050"/>
              <a:gd name="connsiteY2" fmla="*/ 1321459 h 1637718"/>
              <a:gd name="connsiteX3" fmla="*/ 1970369 w 2702050"/>
              <a:gd name="connsiteY3" fmla="*/ 1494880 h 1637718"/>
              <a:gd name="connsiteX4" fmla="*/ 2317210 w 2702050"/>
              <a:gd name="connsiteY4" fmla="*/ 1636769 h 1637718"/>
              <a:gd name="connsiteX5" fmla="*/ 2695582 w 2702050"/>
              <a:gd name="connsiteY5" fmla="*/ 1542176 h 1637718"/>
              <a:gd name="connsiteX6" fmla="*/ 2553693 w 2702050"/>
              <a:gd name="connsiteY6" fmla="*/ 1274163 h 1637718"/>
              <a:gd name="connsiteX7" fmla="*/ 2522162 w 2702050"/>
              <a:gd name="connsiteY7" fmla="*/ 612011 h 1637718"/>
              <a:gd name="connsiteX8" fmla="*/ 1938838 w 2702050"/>
              <a:gd name="connsiteY8" fmla="*/ 123280 h 1637718"/>
              <a:gd name="connsiteX9" fmla="*/ 646065 w 2702050"/>
              <a:gd name="connsiteY9" fmla="*/ 28687 h 1637718"/>
              <a:gd name="connsiteX10" fmla="*/ 31210 w 2702050"/>
              <a:gd name="connsiteY10" fmla="*/ 75983 h 163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02050" h="1637718">
                <a:moveTo>
                  <a:pt x="31210" y="75983"/>
                </a:moveTo>
                <a:cubicBezTo>
                  <a:pt x="-39735" y="212617"/>
                  <a:pt x="4934" y="640915"/>
                  <a:pt x="220396" y="848494"/>
                </a:cubicBezTo>
                <a:cubicBezTo>
                  <a:pt x="435858" y="1056073"/>
                  <a:pt x="1032320" y="1213728"/>
                  <a:pt x="1323982" y="1321459"/>
                </a:cubicBezTo>
                <a:cubicBezTo>
                  <a:pt x="1615644" y="1429190"/>
                  <a:pt x="1804831" y="1442328"/>
                  <a:pt x="1970369" y="1494880"/>
                </a:cubicBezTo>
                <a:cubicBezTo>
                  <a:pt x="2135907" y="1547432"/>
                  <a:pt x="2196341" y="1628886"/>
                  <a:pt x="2317210" y="1636769"/>
                </a:cubicBezTo>
                <a:cubicBezTo>
                  <a:pt x="2438079" y="1644652"/>
                  <a:pt x="2656168" y="1602610"/>
                  <a:pt x="2695582" y="1542176"/>
                </a:cubicBezTo>
                <a:cubicBezTo>
                  <a:pt x="2734996" y="1481742"/>
                  <a:pt x="2582596" y="1429191"/>
                  <a:pt x="2553693" y="1274163"/>
                </a:cubicBezTo>
                <a:cubicBezTo>
                  <a:pt x="2524790" y="1119136"/>
                  <a:pt x="2624638" y="803825"/>
                  <a:pt x="2522162" y="612011"/>
                </a:cubicBezTo>
                <a:cubicBezTo>
                  <a:pt x="2419686" y="420197"/>
                  <a:pt x="2251521" y="220501"/>
                  <a:pt x="1938838" y="123280"/>
                </a:cubicBezTo>
                <a:cubicBezTo>
                  <a:pt x="1626155" y="26059"/>
                  <a:pt x="964003" y="28687"/>
                  <a:pt x="646065" y="28687"/>
                </a:cubicBezTo>
                <a:cubicBezTo>
                  <a:pt x="328127" y="28687"/>
                  <a:pt x="102155" y="-60651"/>
                  <a:pt x="31210" y="75983"/>
                </a:cubicBezTo>
                <a:close/>
              </a:path>
            </a:pathLst>
          </a:custGeom>
          <a:noFill/>
          <a:ln w="60325">
            <a:gradFill>
              <a:gsLst>
                <a:gs pos="0">
                  <a:srgbClr val="C00000"/>
                </a:gs>
                <a:gs pos="100000">
                  <a:srgbClr val="00B050"/>
                </a:gs>
                <a:gs pos="100000">
                  <a:srgbClr val="00B050"/>
                </a:gs>
                <a:gs pos="100000">
                  <a:srgbClr val="00B050"/>
                </a:gs>
              </a:gsLst>
              <a:lin ang="5400000" scaled="1"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68346F6-94CA-1B49-9AC7-D3568B304FAF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654147" y="2920541"/>
            <a:ext cx="1829601" cy="83011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F12D62D4-817C-7345-A36D-10CAD1216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826" y="2995653"/>
            <a:ext cx="604555" cy="337426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F440A4E6-5A7D-0046-8071-B549416B982C}"/>
              </a:ext>
            </a:extLst>
          </p:cNvPr>
          <p:cNvSpPr/>
          <p:nvPr/>
        </p:nvSpPr>
        <p:spPr>
          <a:xfrm>
            <a:off x="5472249" y="2889026"/>
            <a:ext cx="92869" cy="10344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008205-1C82-2243-9930-257D5D7F4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2199" y="2078331"/>
            <a:ext cx="3670300" cy="546100"/>
          </a:xfrm>
          <a:prstGeom prst="rect">
            <a:avLst/>
          </a:prstGeom>
        </p:spPr>
      </p:pic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234F419E-4AA6-F44E-B26A-72C330955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374" y="2940746"/>
            <a:ext cx="4494947" cy="3552122"/>
          </a:xfrm>
        </p:spPr>
        <p:txBody>
          <a:bodyPr>
            <a:normAutofit/>
          </a:bodyPr>
          <a:lstStyle/>
          <a:p>
            <a:r>
              <a:rPr lang="en-US" dirty="0"/>
              <a:t>        is the </a:t>
            </a:r>
            <a:r>
              <a:rPr lang="en-US" i="1" dirty="0"/>
              <a:t>Riemannian metric</a:t>
            </a:r>
            <a:r>
              <a:rPr lang="en-US" dirty="0"/>
              <a:t> of the space of distributions</a:t>
            </a:r>
          </a:p>
          <a:p>
            <a:r>
              <a:rPr lang="en-US" dirty="0"/>
              <a:t>It depends on the parametric form chosen and the score function</a:t>
            </a:r>
          </a:p>
          <a:p>
            <a:r>
              <a:rPr lang="en-US" dirty="0"/>
              <a:t>If the score is NLL, this is the Fisher Information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5CCD05-5D70-4B4A-BCE9-82B7D17FD5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0057" y="2994484"/>
            <a:ext cx="624208" cy="38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426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CEBD1-E8F3-1C43-873E-D559B25E2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 To solve this optimization (for NLL)…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D17F1-964D-7A43-ABCA-183135148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472" y="1917221"/>
            <a:ext cx="5033056" cy="79699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E24B0F0-00DA-C545-B8C3-0CBE254FE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746"/>
            <a:ext cx="10487122" cy="3552122"/>
          </a:xfrm>
        </p:spPr>
        <p:txBody>
          <a:bodyPr>
            <a:normAutofit/>
          </a:bodyPr>
          <a:lstStyle/>
          <a:p>
            <a:r>
              <a:rPr lang="en-US" dirty="0"/>
              <a:t>Use KL divergence as the distance in distribution space</a:t>
            </a:r>
          </a:p>
          <a:p>
            <a:pPr lvl="1"/>
            <a:r>
              <a:rPr lang="en-US" dirty="0"/>
              <a:t>Not arbitrary- every scoring rule induces its own divergence</a:t>
            </a:r>
          </a:p>
          <a:p>
            <a:r>
              <a:rPr lang="en-US" dirty="0"/>
              <a:t>Take the 2</a:t>
            </a:r>
            <a:r>
              <a:rPr lang="en-US" baseline="30000" dirty="0"/>
              <a:t>nd</a:t>
            </a:r>
            <a:r>
              <a:rPr lang="en-US" dirty="0"/>
              <a:t> order Taylor expansion to see that KL divergence between distributions with parameters    and    is approximated by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Write the optimization in </a:t>
            </a:r>
            <a:r>
              <a:rPr lang="en-US" dirty="0" err="1"/>
              <a:t>Lagrangian</a:t>
            </a:r>
            <a:r>
              <a:rPr lang="en-US" dirty="0"/>
              <a:t> form, set derivative to zero, gives: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15A3B4-1EA4-D244-86EE-62B4E2954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418" y="4711085"/>
            <a:ext cx="3429500" cy="428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3D6470-FF9B-6349-B508-5EB73F243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906" y="4355203"/>
            <a:ext cx="127000" cy="215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C02F22-759A-BC49-B29D-0835A55C6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1060" y="4327005"/>
            <a:ext cx="190500" cy="241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EEE412-073F-E940-9BB9-DF6C4C050E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152" y="6040368"/>
            <a:ext cx="3041218" cy="4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055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CA650-D0F2-994A-9A95-8CCCAE48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NGBoost</a:t>
            </a:r>
            <a:r>
              <a:rPr lang="en-US" dirty="0"/>
              <a:t> is our </a:t>
            </a:r>
            <a:r>
              <a:rPr lang="en-US" b="1" dirty="0"/>
              <a:t>multiparameter boosting </a:t>
            </a:r>
            <a:r>
              <a:rPr lang="en-US" dirty="0"/>
              <a:t>approach with a </a:t>
            </a:r>
            <a:r>
              <a:rPr lang="en-US" b="1" dirty="0"/>
              <a:t>natural</a:t>
            </a:r>
            <a:r>
              <a:rPr lang="en-US" dirty="0"/>
              <a:t> </a:t>
            </a:r>
            <a:r>
              <a:rPr lang="en-US" b="1" dirty="0"/>
              <a:t>gradient</a:t>
            </a:r>
            <a:r>
              <a:rPr lang="en-US" dirty="0"/>
              <a:t> update</a:t>
            </a: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3B59365E-56EC-744D-BA11-46A37871A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924" y="1852053"/>
            <a:ext cx="4830100" cy="4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584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23EFB-8467-114E-BDB7-C0267EC76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by improving the training dynamics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68C477C3-79CA-3F49-9F1D-A6800B771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59" y="2223246"/>
            <a:ext cx="11546541" cy="33878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0D3C85-D376-2447-978A-122E74596EB7}"/>
              </a:ext>
            </a:extLst>
          </p:cNvPr>
          <p:cNvSpPr txBox="1"/>
          <p:nvPr/>
        </p:nvSpPr>
        <p:spPr>
          <a:xfrm rot="16200000">
            <a:off x="-254771" y="4705128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Natural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4F217E-D9A9-0F40-AA41-B26ED2ACA186}"/>
              </a:ext>
            </a:extLst>
          </p:cNvPr>
          <p:cNvSpPr txBox="1"/>
          <p:nvPr/>
        </p:nvSpPr>
        <p:spPr>
          <a:xfrm rot="16200000">
            <a:off x="-341717" y="3198168"/>
            <a:ext cx="13123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Ordinary</a:t>
            </a:r>
          </a:p>
        </p:txBody>
      </p:sp>
    </p:spTree>
    <p:extLst>
      <p:ext uri="{BB962C8B-B14F-4D97-AF65-F5344CB8AC3E}">
        <p14:creationId xmlns:p14="http://schemas.microsoft.com/office/powerpoint/2010/main" val="1505406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D0F4-F89A-0D46-88B0-F58D5426E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result is equal or better performance than state-of-the art probabilistic prediction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B052A2-4326-FC44-B5CB-DBBE2DA4C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1463"/>
            <a:ext cx="12192000" cy="38749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C65A95-8EA5-D943-ABF7-0ACDC4A6CB2C}"/>
              </a:ext>
            </a:extLst>
          </p:cNvPr>
          <p:cNvSpPr txBox="1"/>
          <p:nvPr/>
        </p:nvSpPr>
        <p:spPr>
          <a:xfrm>
            <a:off x="2844949" y="6031210"/>
            <a:ext cx="6502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(same experimental setup as previously described)</a:t>
            </a:r>
          </a:p>
        </p:txBody>
      </p:sp>
    </p:spTree>
    <p:extLst>
      <p:ext uri="{BB962C8B-B14F-4D97-AF65-F5344CB8AC3E}">
        <p14:creationId xmlns:p14="http://schemas.microsoft.com/office/powerpoint/2010/main" val="7221236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41B30-32A9-6147-92D1-8537F020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 unlike other methods, </a:t>
            </a:r>
            <a:r>
              <a:rPr lang="en-US" dirty="0" err="1"/>
              <a:t>NGBoost</a:t>
            </a:r>
            <a:r>
              <a:rPr lang="en-US" dirty="0"/>
              <a:t> is </a:t>
            </a:r>
            <a:r>
              <a:rPr lang="en-US" b="1" dirty="0"/>
              <a:t>fast</a:t>
            </a:r>
            <a:r>
              <a:rPr lang="en-US" dirty="0"/>
              <a:t>, </a:t>
            </a:r>
            <a:r>
              <a:rPr lang="en-US" b="1" dirty="0"/>
              <a:t>flexible</a:t>
            </a:r>
            <a:r>
              <a:rPr lang="en-US" dirty="0"/>
              <a:t>, </a:t>
            </a:r>
            <a:r>
              <a:rPr lang="en-US" b="1" dirty="0"/>
              <a:t>scalable</a:t>
            </a:r>
            <a:r>
              <a:rPr lang="en-US" dirty="0"/>
              <a:t>, and </a:t>
            </a:r>
            <a:r>
              <a:rPr lang="en-US" b="1" dirty="0"/>
              <a:t>easy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ACCED-1183-8D44-9465-C6D20ACF4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3174"/>
            <a:ext cx="4881282" cy="4351338"/>
          </a:xfrm>
        </p:spPr>
        <p:txBody>
          <a:bodyPr>
            <a:normAutofit/>
          </a:bodyPr>
          <a:lstStyle/>
          <a:p>
            <a:r>
              <a:rPr lang="en-US" sz="3200" dirty="0"/>
              <a:t>No MCMC</a:t>
            </a:r>
          </a:p>
          <a:p>
            <a:r>
              <a:rPr lang="en-US" sz="3200" dirty="0"/>
              <a:t>Few restrictive assumptions</a:t>
            </a:r>
          </a:p>
          <a:p>
            <a:r>
              <a:rPr lang="en-US" sz="3200" dirty="0"/>
              <a:t>Works for regression, classification, survival, etc.</a:t>
            </a:r>
          </a:p>
          <a:p>
            <a:r>
              <a:rPr lang="en-US" sz="3200" dirty="0"/>
              <a:t>Scales like gradient boosting</a:t>
            </a:r>
          </a:p>
          <a:p>
            <a:r>
              <a:rPr lang="en-US" sz="3200" dirty="0" err="1"/>
              <a:t>Scikit</a:t>
            </a:r>
            <a:r>
              <a:rPr lang="en-US" sz="3200" dirty="0"/>
              <a:t>-learn compatible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2D300-1770-3446-A1F2-29CE0B860F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74"/>
          <a:stretch/>
        </p:blipFill>
        <p:spPr>
          <a:xfrm>
            <a:off x="5719482" y="2083174"/>
            <a:ext cx="61533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159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98639-E074-DE45-9C5A-9D4D1B8FE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Existing probabilistic methods for </a:t>
            </a:r>
            <a:r>
              <a:rPr lang="en-US" i="1" dirty="0"/>
              <a:t>regression </a:t>
            </a:r>
            <a:r>
              <a:rPr lang="en-US" dirty="0"/>
              <a:t>are slow, inflexible, don’t scale, and hard to use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6CC842C-BD23-FA45-9E03-C1D550346888}"/>
              </a:ext>
            </a:extLst>
          </p:cNvPr>
          <p:cNvSpPr txBox="1">
            <a:spLocks/>
          </p:cNvSpPr>
          <p:nvPr/>
        </p:nvSpPr>
        <p:spPr>
          <a:xfrm>
            <a:off x="962025" y="2025650"/>
            <a:ext cx="51339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Post-hoc variance</a:t>
            </a:r>
          </a:p>
          <a:p>
            <a:pPr lvl="1"/>
            <a:r>
              <a:rPr lang="en-US" sz="3200" dirty="0"/>
              <a:t>Assumes homoscedasticity</a:t>
            </a:r>
          </a:p>
          <a:p>
            <a:r>
              <a:rPr lang="en-US" sz="3600" dirty="0"/>
              <a:t>GAMLSS</a:t>
            </a:r>
          </a:p>
          <a:p>
            <a:pPr lvl="1"/>
            <a:r>
              <a:rPr lang="en-US" sz="3200" dirty="0"/>
              <a:t>Linear mean model</a:t>
            </a:r>
          </a:p>
          <a:p>
            <a:r>
              <a:rPr lang="en-US" sz="3600" dirty="0"/>
              <a:t>Bayesian methods</a:t>
            </a:r>
          </a:p>
          <a:p>
            <a:pPr lvl="1"/>
            <a:r>
              <a:rPr lang="en-US" sz="3200" dirty="0"/>
              <a:t>MCMC needed for complex models</a:t>
            </a:r>
          </a:p>
          <a:p>
            <a:r>
              <a:rPr lang="en-US" sz="3600" dirty="0"/>
              <a:t>Bayesian deep learning</a:t>
            </a:r>
          </a:p>
          <a:p>
            <a:pPr lvl="1"/>
            <a:r>
              <a:rPr lang="en-US" sz="3200" dirty="0"/>
              <a:t>Requires expertise</a:t>
            </a:r>
          </a:p>
          <a:p>
            <a:pPr lvl="1"/>
            <a:endParaRPr lang="en-US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C48BFD-82C1-0645-870E-AEA3E8D2F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611" y="2828131"/>
            <a:ext cx="5492750" cy="27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95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B06D8-156D-BF46-94C5-40DD7219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our approach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34B5A435-B210-45A3-8F6D-6FAED279A3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292749"/>
            <a:ext cx="10515600" cy="1417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019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E1CA0-40DE-0147-95F6-A3314C9E5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a </a:t>
            </a:r>
            <a:r>
              <a:rPr lang="en-US" b="1" dirty="0"/>
              <a:t>scoring rule </a:t>
            </a:r>
            <a:r>
              <a:rPr lang="en-US" dirty="0"/>
              <a:t>to compare probabilistic predictions to ground truth</a:t>
            </a:r>
            <a:endParaRPr lang="en-US" b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8E39407-90D5-9B4C-826C-72C293A9F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222851"/>
              </p:ext>
            </p:extLst>
          </p:nvPr>
        </p:nvGraphicFramePr>
        <p:xfrm>
          <a:off x="1222377" y="2606040"/>
          <a:ext cx="10131423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77141">
                  <a:extLst>
                    <a:ext uri="{9D8B030D-6E8A-4147-A177-3AD203B41FA5}">
                      <a16:colId xmlns:a16="http://schemas.microsoft.com/office/drawing/2014/main" val="1877965284"/>
                    </a:ext>
                  </a:extLst>
                </a:gridCol>
                <a:gridCol w="3377141">
                  <a:extLst>
                    <a:ext uri="{9D8B030D-6E8A-4147-A177-3AD203B41FA5}">
                      <a16:colId xmlns:a16="http://schemas.microsoft.com/office/drawing/2014/main" val="2217959706"/>
                    </a:ext>
                  </a:extLst>
                </a:gridCol>
                <a:gridCol w="3377141">
                  <a:extLst>
                    <a:ext uri="{9D8B030D-6E8A-4147-A177-3AD203B41FA5}">
                      <a16:colId xmlns:a16="http://schemas.microsoft.com/office/drawing/2014/main" val="7333833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Point Prediction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Loss Function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1211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Probabilistic Prediction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Scoring Rule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96491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71E24AC-7783-924C-B37A-306D5C6BF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276" y="2657475"/>
            <a:ext cx="1282700" cy="469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91E6FE-8008-CC44-A31B-AB4D631E3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6" y="3439160"/>
            <a:ext cx="1397000" cy="55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08D826-2739-0B49-8015-CB37B998163B}"/>
              </a:ext>
            </a:extLst>
          </p:cNvPr>
          <p:cNvSpPr txBox="1"/>
          <p:nvPr/>
        </p:nvSpPr>
        <p:spPr>
          <a:xfrm>
            <a:off x="2586038" y="4563745"/>
            <a:ext cx="76905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Example scoring rule: negative log-likelihood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73B13F-8E65-9E4E-A361-9B36193F0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438" y="5260974"/>
            <a:ext cx="40513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283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7507-1D22-284A-B3FB-8B329889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8" y="-63261"/>
            <a:ext cx="10515600" cy="1325563"/>
          </a:xfrm>
        </p:spPr>
        <p:txBody>
          <a:bodyPr/>
          <a:lstStyle/>
          <a:p>
            <a:r>
              <a:rPr lang="en-US" dirty="0"/>
              <a:t>Assume </a:t>
            </a:r>
            <a:r>
              <a:rPr lang="en-US" i="1" dirty="0"/>
              <a:t>P(Y|X=x)</a:t>
            </a:r>
            <a:r>
              <a:rPr lang="en-US" dirty="0"/>
              <a:t> has some </a:t>
            </a:r>
            <a:r>
              <a:rPr lang="en-US" b="1" dirty="0"/>
              <a:t>parametric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08ABB-6870-F749-B5D8-0DB6D3A15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82" y="1540669"/>
            <a:ext cx="9774236" cy="4887118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FEE049-AEDC-B648-9CDA-737217761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5616180" y="3220645"/>
            <a:ext cx="959640" cy="1314452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38DD4EEA-7FE0-2D48-B160-21DCD816E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2374105" y="4124623"/>
            <a:ext cx="2389982" cy="1314452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CF3F264-03AC-2D4C-B931-83F4F3007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759"/>
          <a:stretch/>
        </p:blipFill>
        <p:spPr>
          <a:xfrm rot="5400000">
            <a:off x="7960122" y="2871788"/>
            <a:ext cx="1325564" cy="1314452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535CA31-5181-EE4D-8C91-5F94099682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94" b="33759"/>
          <a:stretch/>
        </p:blipFill>
        <p:spPr>
          <a:xfrm rot="5400000">
            <a:off x="9070230" y="2503438"/>
            <a:ext cx="2511324" cy="13144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22CA9F-EC64-B147-BF8B-DAA43B6B8B7C}"/>
              </a:ext>
            </a:extLst>
          </p:cNvPr>
          <p:cNvSpPr txBox="1"/>
          <p:nvPr/>
        </p:nvSpPr>
        <p:spPr>
          <a:xfrm>
            <a:off x="2541188" y="5879148"/>
            <a:ext cx="87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1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1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76EE26-F38E-2A42-8394-60FE82BC1E97}"/>
              </a:ext>
            </a:extLst>
          </p:cNvPr>
          <p:cNvSpPr txBox="1"/>
          <p:nvPr/>
        </p:nvSpPr>
        <p:spPr>
          <a:xfrm>
            <a:off x="5136153" y="5879148"/>
            <a:ext cx="87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2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0.5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60476-1661-CD4A-9C9F-2B1C5C8D4FAF}"/>
              </a:ext>
            </a:extLst>
          </p:cNvPr>
          <p:cNvSpPr txBox="1"/>
          <p:nvPr/>
        </p:nvSpPr>
        <p:spPr>
          <a:xfrm>
            <a:off x="7581003" y="5879148"/>
            <a:ext cx="131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2.5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0.75</a:t>
            </a:r>
            <a:endParaRPr lang="el-GR" i="1" dirty="0">
              <a:solidFill>
                <a:srgbClr val="C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895AFD-D497-2C45-B58D-4BCE718503B2}"/>
              </a:ext>
            </a:extLst>
          </p:cNvPr>
          <p:cNvSpPr txBox="1"/>
          <p:nvPr/>
        </p:nvSpPr>
        <p:spPr>
          <a:xfrm>
            <a:off x="9316246" y="5879147"/>
            <a:ext cx="131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>
                <a:solidFill>
                  <a:srgbClr val="C00000"/>
                </a:solidFill>
              </a:rPr>
              <a:t>μ</a:t>
            </a:r>
            <a:r>
              <a:rPr lang="en-US" i="1" dirty="0">
                <a:solidFill>
                  <a:srgbClr val="C00000"/>
                </a:solidFill>
              </a:rPr>
              <a:t> = 3.5</a:t>
            </a:r>
          </a:p>
          <a:p>
            <a:r>
              <a:rPr lang="el-GR" i="1" dirty="0">
                <a:solidFill>
                  <a:srgbClr val="C00000"/>
                </a:solidFill>
              </a:rPr>
              <a:t>σ</a:t>
            </a:r>
            <a:r>
              <a:rPr lang="en-US" i="1" dirty="0">
                <a:solidFill>
                  <a:srgbClr val="C00000"/>
                </a:solidFill>
              </a:rPr>
              <a:t> = 1.5</a:t>
            </a:r>
            <a:endParaRPr lang="el-GR" i="1" dirty="0">
              <a:solidFill>
                <a:srgbClr val="C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552C0F6-7FB7-4F45-9B72-99DA71185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276" y="1389033"/>
            <a:ext cx="3216276" cy="30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98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4D0305CC-7C72-804A-874C-622EBA52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b="1" dirty="0"/>
              <a:t>gradient boosting</a:t>
            </a:r>
            <a:r>
              <a:rPr lang="en-US" dirty="0"/>
              <a:t> to estimate the parameters as a function of </a:t>
            </a:r>
            <a:r>
              <a:rPr lang="en-US" i="1" dirty="0"/>
              <a:t>x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07023B-C970-214B-B1C5-18BA62FF8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5687"/>
            <a:ext cx="9720263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Review gradient descent for parametric models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how boosting is gradient descent in functional space with an approximated gradient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how gradient boosting can be used to fit probabilistic regression models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47387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4866</TotalTime>
  <Words>1037</Words>
  <Application>Microsoft Office PowerPoint</Application>
  <PresentationFormat>Widescreen</PresentationFormat>
  <Paragraphs>153</Paragraphs>
  <Slides>45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NGBoost: Natural Gradient Boosting for Probabilistic Prediction</vt:lpstr>
      <vt:lpstr>Probabilistic Prediction</vt:lpstr>
      <vt:lpstr>Probabilistic prediction is already standard for classification</vt:lpstr>
      <vt:lpstr>Assume P(Y|X=x) has some parametric form</vt:lpstr>
      <vt:lpstr>Existing probabilistic methods for regression are slow, inflexible, don’t scale, and hard to use</vt:lpstr>
      <vt:lpstr>Outline of our approach</vt:lpstr>
      <vt:lpstr>Pick a scoring rule to compare probabilistic predictions to ground truth</vt:lpstr>
      <vt:lpstr>Assume P(Y|X=x) has some parametric form</vt:lpstr>
      <vt:lpstr>Use gradient boosting to estimate the parameters as a function of x</vt:lpstr>
      <vt:lpstr>Gradient descent for a parametric model: the loss surface</vt:lpstr>
      <vt:lpstr>Gradient descent for a parametric model: the gradient</vt:lpstr>
      <vt:lpstr>More generally,</vt:lpstr>
      <vt:lpstr>Gradient descent for a parametric model</vt:lpstr>
      <vt:lpstr>Assuming a parametric form is restrictive</vt:lpstr>
      <vt:lpstr>The gradient is even easier to derive now. For example, with squared-error loss,</vt:lpstr>
      <vt:lpstr>The gradient is even easier to derive now. For example, with squared-error loss,</vt:lpstr>
      <vt:lpstr>If we start with a model θ0(x) = 0 for all x and take B steps, the final model is</vt:lpstr>
      <vt:lpstr>What happens when we try and predict at a new value of x?</vt:lpstr>
      <vt:lpstr>Gaps in the gradient</vt:lpstr>
      <vt:lpstr>Gaps in the gradient</vt:lpstr>
      <vt:lpstr>Gaps in the gradient</vt:lpstr>
      <vt:lpstr>Gaps in the gradient</vt:lpstr>
      <vt:lpstr>Gaps in the gradient</vt:lpstr>
      <vt:lpstr>Boosting idea: fill in the gaps with a regression model (base learner)</vt:lpstr>
      <vt:lpstr>Boosting idea: fill in the gaps with a regression model (base learner)</vt:lpstr>
      <vt:lpstr>Taking B steps starting at 0, our model is</vt:lpstr>
      <vt:lpstr>NGBoost idea: we can apply this strategy to fit probabilistic regression models</vt:lpstr>
      <vt:lpstr>Example: NLL score and Normal distribution</vt:lpstr>
      <vt:lpstr>So instead of boosting one function, we need to boost as many as there are parameters</vt:lpstr>
      <vt:lpstr>At the end of this, we have, for any x, a predicted distribution of y</vt:lpstr>
      <vt:lpstr>Outline of our approach</vt:lpstr>
      <vt:lpstr>Our boosting approach gives us probabilistic prediction, but performs poorly</vt:lpstr>
      <vt:lpstr>Ideal probabilistic regression</vt:lpstr>
      <vt:lpstr>Why? </vt:lpstr>
      <vt:lpstr>Outline of our approach</vt:lpstr>
      <vt:lpstr>Stepping back: the space of distributions P(Y|X)</vt:lpstr>
      <vt:lpstr>What we typically do: gradient descent in the parameter space</vt:lpstr>
      <vt:lpstr>Gradient descent in the parameter space is not gradient descent in the distribution space because distances don’t correspond</vt:lpstr>
      <vt:lpstr>Idea: do gradient descent in the distribution by searching parameters in the transformed region</vt:lpstr>
      <vt:lpstr>We can conveniently compute the natural gradient by applying a transformation to the gradient</vt:lpstr>
      <vt:lpstr>Why? To solve this optimization (for NLL)…</vt:lpstr>
      <vt:lpstr>NGBoost is our multiparameter boosting approach with a natural gradient update</vt:lpstr>
      <vt:lpstr>… by improving the training dynamics</vt:lpstr>
      <vt:lpstr>The result is equal or better performance than state-of-the art probabilistic prediction methods</vt:lpstr>
      <vt:lpstr>But  unlike other methods, NGBoost is fast, flexible, scalable, and easy to use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NGBoost: Natural Gradient Boosting for Probabilistic Prediction</dc:title>
  <dc:creator>Alejandro X. Schuler da Costa Ferro</dc:creator>
  <cp:lastModifiedBy>Chella Thiyagu</cp:lastModifiedBy>
  <cp:revision>84</cp:revision>
  <dcterms:created xsi:type="dcterms:W3CDTF">2020-02-01T20:15:38Z</dcterms:created>
  <dcterms:modified xsi:type="dcterms:W3CDTF">2021-01-08T19:53:32Z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a51c919-976d-4faa-8bd4-4f6845df117d_Enabled">
    <vt:lpwstr>true</vt:lpwstr>
  </property>
  <property fmtid="{D5CDD505-2E9C-101B-9397-08002B2CF9AE}" pid="3" name="MSIP_Label_ca51c919-976d-4faa-8bd4-4f6845df117d_SetDate">
    <vt:lpwstr>2020-02-01T20:15:39Z</vt:lpwstr>
  </property>
  <property fmtid="{D5CDD505-2E9C-101B-9397-08002B2CF9AE}" pid="4" name="MSIP_Label_ca51c919-976d-4faa-8bd4-4f6845df117d_Method">
    <vt:lpwstr>Standard</vt:lpwstr>
  </property>
  <property fmtid="{D5CDD505-2E9C-101B-9397-08002B2CF9AE}" pid="5" name="MSIP_Label_ca51c919-976d-4faa-8bd4-4f6845df117d_Name">
    <vt:lpwstr>ca51c919-976d-4faa-8bd4-4f6845df117d</vt:lpwstr>
  </property>
  <property fmtid="{D5CDD505-2E9C-101B-9397-08002B2CF9AE}" pid="6" name="MSIP_Label_ca51c919-976d-4faa-8bd4-4f6845df117d_SiteId">
    <vt:lpwstr>3f8a7bc4-e337-47a5-a0fc-0d512c0e05f1</vt:lpwstr>
  </property>
  <property fmtid="{D5CDD505-2E9C-101B-9397-08002B2CF9AE}" pid="7" name="MSIP_Label_ca51c919-976d-4faa-8bd4-4f6845df117d_ActionId">
    <vt:lpwstr>6705e064-81f4-4d80-bce0-0000bd796a78</vt:lpwstr>
  </property>
  <property fmtid="{D5CDD505-2E9C-101B-9397-08002B2CF9AE}" pid="8" name="MSIP_Label_ca51c919-976d-4faa-8bd4-4f6845df117d_ContentBits">
    <vt:lpwstr>0</vt:lpwstr>
  </property>
</Properties>
</file>